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6" r:id="rId2"/>
    <p:sldId id="502" r:id="rId3"/>
    <p:sldId id="508" r:id="rId4"/>
    <p:sldId id="494" r:id="rId5"/>
    <p:sldId id="503" r:id="rId6"/>
    <p:sldId id="509" r:id="rId7"/>
    <p:sldId id="506" r:id="rId8"/>
    <p:sldId id="504" r:id="rId9"/>
    <p:sldId id="505" r:id="rId10"/>
    <p:sldId id="510" r:id="rId11"/>
    <p:sldId id="507" r:id="rId12"/>
    <p:sldId id="426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775F55"/>
    <a:srgbClr val="008000"/>
    <a:srgbClr val="11055B"/>
    <a:srgbClr val="210E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5D93-4E50-4DF7-B81E-B850BDC7D3BC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FC1E-6B15-4259-8675-D61B33108A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DED2-0E2D-4550-BE17-6C08D2AD9930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A25BA-042E-43DD-A740-411C21D00C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bdélní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bdélní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bdélní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bdélní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FDB51C-65CB-496A-934F-452BFDB09AED}" type="datetimeFigureOut">
              <a:rPr lang="cs-CZ" smtClean="0"/>
              <a:pPr/>
              <a:t>5.5.2023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bdélní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C4C245-48B6-437B-B333-04F40E3519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enata.podstatova@csaz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url=https://medicaldeviceregulations.home.blog/2019/08/28/unique-device-identification-udi-on-labels/&amp;psig=AOvVaw0ViNrE7tYSoQz0ixpYqxU8&amp;ust=1634975139431000&amp;source=images&amp;cd=vfe&amp;ved=0CAsQjRxqFwoTCIi34ZbD3fM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81224" y="3500438"/>
            <a:ext cx="7643866" cy="92869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FF00"/>
                </a:solidFill>
              </a:rPr>
              <a:t>zdravotnické prostředky </a:t>
            </a:r>
            <a:br>
              <a:rPr lang="cs-CZ" sz="3600" b="1" dirty="0">
                <a:solidFill>
                  <a:srgbClr val="00FF00"/>
                </a:solidFill>
              </a:rPr>
            </a:br>
            <a:r>
              <a:rPr lang="cs-CZ" sz="3600" b="1" dirty="0">
                <a:solidFill>
                  <a:srgbClr val="00FF00"/>
                </a:solidFill>
              </a:rPr>
              <a:t>– jak můžete začít implementovat </a:t>
            </a:r>
            <a:br>
              <a:rPr lang="cs-CZ" sz="3600" b="1" dirty="0">
                <a:solidFill>
                  <a:srgbClr val="00FF0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r>
              <a:rPr lang="cs-CZ" sz="3600" b="1" dirty="0">
                <a:solidFill>
                  <a:srgbClr val="00B050"/>
                </a:solidFill>
              </a:rPr>
              <a:t/>
            </a:r>
            <a:br>
              <a:rPr lang="cs-CZ" sz="3600" b="1" dirty="0">
                <a:solidFill>
                  <a:srgbClr val="00B050"/>
                </a:solidFill>
              </a:rPr>
            </a:b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67042" y="4071942"/>
            <a:ext cx="7058052" cy="17526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/>
              <a:t>RNDr. Renata Podstatová, MBA</a:t>
            </a:r>
          </a:p>
          <a:p>
            <a:pPr algn="r">
              <a:defRPr/>
            </a:pPr>
            <a:r>
              <a:rPr lang="cs-CZ" dirty="0"/>
              <a:t>Česká společnost pro akreditaci ve zdravotnictví s.r.o.</a:t>
            </a:r>
          </a:p>
        </p:txBody>
      </p:sp>
      <p:pic>
        <p:nvPicPr>
          <p:cNvPr id="4" name="Picture 4" descr="C:\Users\PC\Desktop\agentura TAH\LOGO\asociace_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000750"/>
            <a:ext cx="1601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150" y="0"/>
            <a:ext cx="10871200" cy="990600"/>
          </a:xfrm>
        </p:spPr>
        <p:txBody>
          <a:bodyPr/>
          <a:lstStyle/>
          <a:p>
            <a:r>
              <a:rPr lang="cs-CZ" dirty="0" smtClean="0"/>
              <a:t>I firmy reagují pružně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50" y="928669"/>
          <a:ext cx="4214842" cy="5964037"/>
        </p:xfrm>
        <a:graphic>
          <a:graphicData uri="http://schemas.openxmlformats.org/presentationml/2006/ole">
            <p:oleObj spid="_x0000_s1026" name="Acrobat Document" r:id="rId3" imgW="5667119" imgH="8019810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38942" y="503934"/>
          <a:ext cx="4382246" cy="6211214"/>
        </p:xfrm>
        <a:graphic>
          <a:graphicData uri="http://schemas.openxmlformats.org/presentationml/2006/ole">
            <p:oleObj spid="_x0000_s1027" name="Acrobat Document" r:id="rId4" imgW="5590941" imgH="79247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Závěrem - co doporučujeme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81092" y="1500174"/>
            <a:ext cx="10001320" cy="5257800"/>
          </a:xfrm>
        </p:spPr>
        <p:txBody>
          <a:bodyPr>
            <a:noAutofit/>
          </a:bodyPr>
          <a:lstStyle/>
          <a:p>
            <a:r>
              <a:rPr lang="cs-CZ" sz="2600" b="1" dirty="0"/>
              <a:t>Redukci/optimalizaci ZP </a:t>
            </a:r>
            <a:r>
              <a:rPr lang="cs-CZ" sz="2600" dirty="0"/>
              <a:t>(hlavně </a:t>
            </a:r>
            <a:r>
              <a:rPr lang="cs-CZ" sz="2600" dirty="0" smtClean="0"/>
              <a:t>nepřístrojového </a:t>
            </a:r>
            <a:r>
              <a:rPr lang="cs-CZ" sz="2600" dirty="0"/>
              <a:t>charakteru)</a:t>
            </a:r>
          </a:p>
          <a:p>
            <a:r>
              <a:rPr lang="cs-CZ" sz="2600" b="1" dirty="0"/>
              <a:t>Nakupovat ZP nižší třídy rizikovosti </a:t>
            </a:r>
            <a:r>
              <a:rPr lang="cs-CZ" sz="2600" dirty="0"/>
              <a:t>(pokud to je možné), různé třídy rizikovosti např. u močových </a:t>
            </a:r>
            <a:r>
              <a:rPr lang="cs-CZ" sz="2600" dirty="0" err="1"/>
              <a:t>katetrů</a:t>
            </a:r>
            <a:r>
              <a:rPr lang="cs-CZ" sz="2600" dirty="0"/>
              <a:t>, postelí, vlhkého hojení ran apod.</a:t>
            </a:r>
          </a:p>
          <a:p>
            <a:r>
              <a:rPr lang="cs-CZ" sz="2600" b="1" dirty="0"/>
              <a:t>Nesterilizovat nesterilní materiál, pokud výrobce tuto možnost neuvádí </a:t>
            </a:r>
            <a:r>
              <a:rPr lang="cs-CZ" sz="2600" dirty="0"/>
              <a:t>a nakupovat rovnou sterilní (tampony, břišní roušky, mastný tyl s vazelínou apod.)</a:t>
            </a:r>
          </a:p>
          <a:p>
            <a:r>
              <a:rPr lang="cs-CZ" sz="2600" b="1" dirty="0"/>
              <a:t>ZP podle definice </a:t>
            </a:r>
            <a:r>
              <a:rPr lang="cs-CZ" sz="2600" i="1" dirty="0"/>
              <a:t>„slouží k diagnostice, prevenci, monitorování, predikci, prognóze, léčbě nebo mírnění nemoci, poranění nebo zdravotního postižení …“      </a:t>
            </a:r>
            <a:r>
              <a:rPr lang="cs-CZ" sz="2600" b="1" dirty="0"/>
              <a:t>Nepatří/nemusí zde patřit: </a:t>
            </a:r>
            <a:r>
              <a:rPr lang="cs-CZ" sz="2600" dirty="0" smtClean="0"/>
              <a:t>kosmetika, krémy, masti, hygienické </a:t>
            </a:r>
            <a:r>
              <a:rPr lang="cs-CZ" sz="2600" dirty="0"/>
              <a:t>pomůcky, potraviny</a:t>
            </a:r>
            <a:r>
              <a:rPr lang="cs-CZ" sz="2600"/>
              <a:t>, </a:t>
            </a:r>
            <a:r>
              <a:rPr lang="cs-CZ" sz="2600" smtClean="0"/>
              <a:t>potravinové </a:t>
            </a:r>
            <a:r>
              <a:rPr lang="cs-CZ" sz="2600" dirty="0"/>
              <a:t>doplňky, </a:t>
            </a:r>
            <a:r>
              <a:rPr lang="cs-CZ" sz="2600" dirty="0" smtClean="0"/>
              <a:t>nábytek, někdy </a:t>
            </a:r>
            <a:r>
              <a:rPr lang="cs-CZ" sz="2600" dirty="0"/>
              <a:t>také postele /léčebné ústavy, lázně aj. dle spektra pacientů/ …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809720" y="1857364"/>
            <a:ext cx="8480328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Česká společnost pro akreditaci ve zdravotnictví s.r.o.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b="1" dirty="0"/>
              <a:t>sídlem:</a:t>
            </a:r>
            <a:r>
              <a:rPr lang="cs-CZ" dirty="0"/>
              <a:t> </a:t>
            </a:r>
            <a:r>
              <a:rPr lang="cs-CZ" dirty="0" err="1"/>
              <a:t>nábř</a:t>
            </a:r>
            <a:r>
              <a:rPr lang="cs-CZ" dirty="0"/>
              <a:t>. Přemyslovců 867/8, 779 00 Olomouc</a:t>
            </a:r>
          </a:p>
          <a:p>
            <a:r>
              <a:rPr lang="cs-CZ" b="1" dirty="0"/>
              <a:t>IČ:</a:t>
            </a:r>
            <a:r>
              <a:rPr lang="cs-CZ" dirty="0"/>
              <a:t> 29446520</a:t>
            </a:r>
          </a:p>
          <a:p>
            <a:r>
              <a:rPr lang="cs-CZ" b="1" dirty="0"/>
              <a:t>DIČ:</a:t>
            </a:r>
            <a:r>
              <a:rPr lang="cs-CZ" dirty="0"/>
              <a:t> CZ29446520</a:t>
            </a:r>
          </a:p>
          <a:p>
            <a:r>
              <a:rPr lang="cs-CZ" b="1" dirty="0"/>
              <a:t>Telefon:</a:t>
            </a:r>
            <a:r>
              <a:rPr lang="cs-CZ" dirty="0"/>
              <a:t> +420 724 248 636</a:t>
            </a:r>
          </a:p>
          <a:p>
            <a:r>
              <a:rPr lang="cs-CZ" b="1" dirty="0"/>
              <a:t>Email:</a:t>
            </a:r>
            <a:r>
              <a:rPr lang="cs-CZ" dirty="0"/>
              <a:t> </a:t>
            </a:r>
            <a:r>
              <a:rPr lang="cs-CZ" dirty="0" err="1">
                <a:hlinkClick r:id="rId2"/>
              </a:rPr>
              <a:t>renata.podstatova</a:t>
            </a:r>
            <a:r>
              <a:rPr lang="cs-CZ" dirty="0">
                <a:hlinkClick r:id="rId2"/>
              </a:rPr>
              <a:t>@</a:t>
            </a:r>
            <a:r>
              <a:rPr lang="cs-CZ" dirty="0" err="1">
                <a:hlinkClick r:id="rId2"/>
              </a:rPr>
              <a:t>csaz.cz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Možný postup implementace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52530" y="1916832"/>
            <a:ext cx="8837518" cy="4941168"/>
          </a:xfrm>
        </p:spPr>
        <p:txBody>
          <a:bodyPr>
            <a:normAutofit fontScale="77500" lnSpcReduction="20000"/>
          </a:bodyPr>
          <a:lstStyle/>
          <a:p>
            <a:r>
              <a:rPr lang="cs-CZ" sz="3400" b="1" dirty="0"/>
              <a:t>Velká „inventura“ ZP a diagnostických ZP in </a:t>
            </a:r>
            <a:r>
              <a:rPr lang="cs-CZ" sz="3400" b="1" dirty="0" err="1"/>
              <a:t>vitro</a:t>
            </a:r>
            <a:r>
              <a:rPr lang="cs-CZ" sz="3400" b="1" dirty="0"/>
              <a:t>: </a:t>
            </a:r>
            <a:r>
              <a:rPr lang="cs-CZ" sz="3400" dirty="0"/>
              <a:t>jaké ZP v nemocnici jsou, odkud přichází (lékárna, sklad SZM, jiné sklady, OZT, přímo na oddělení, …)</a:t>
            </a:r>
          </a:p>
          <a:p>
            <a:r>
              <a:rPr lang="cs-CZ" sz="3400" b="1" dirty="0"/>
              <a:t>Seznam používaných ZP </a:t>
            </a:r>
            <a:r>
              <a:rPr lang="cs-CZ" sz="3400" dirty="0"/>
              <a:t>(přístroje a další) a diagnostických ZP in </a:t>
            </a:r>
            <a:r>
              <a:rPr lang="cs-CZ" sz="3400" dirty="0" err="1"/>
              <a:t>vitro</a:t>
            </a:r>
            <a:endParaRPr lang="cs-CZ" sz="3400" dirty="0"/>
          </a:p>
          <a:p>
            <a:r>
              <a:rPr lang="cs-CZ" sz="3400" b="1" dirty="0"/>
              <a:t>Možnost „pozitivního listu“, </a:t>
            </a:r>
            <a:r>
              <a:rPr lang="cs-CZ" sz="3400" dirty="0"/>
              <a:t>hlavně u SZM, vlhkého hojení ran, šicích materiálů, diagnostik apod.</a:t>
            </a:r>
          </a:p>
          <a:p>
            <a:r>
              <a:rPr lang="cs-CZ" sz="3400" b="1" dirty="0"/>
              <a:t>Zajištění základních dokumentů ke všem ZP </a:t>
            </a:r>
            <a:r>
              <a:rPr lang="cs-CZ" sz="3400" dirty="0"/>
              <a:t>(přístroje a další) a diagnostickým ZP in vitro, především: Návod v ČJ, Prohlášení o shodě CE, Záznamy o instruktáži (pokud výrobce požaduje), Karta implantátu, Instalační protokol /přístroje/, servis /BTK+opravy/, údržba, kalibrace, validace - vše podle výrobce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Možný postup implementace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809720" y="1600200"/>
            <a:ext cx="8643998" cy="5257800"/>
          </a:xfrm>
        </p:spPr>
        <p:txBody>
          <a:bodyPr>
            <a:normAutofit/>
          </a:bodyPr>
          <a:lstStyle/>
          <a:p>
            <a:r>
              <a:rPr lang="cs-CZ" sz="2600" b="1" dirty="0"/>
              <a:t>Zajištění evidence k ZP </a:t>
            </a:r>
            <a:r>
              <a:rPr lang="cs-CZ" sz="2600" b="1" dirty="0" err="1"/>
              <a:t>IIa</a:t>
            </a:r>
            <a:r>
              <a:rPr lang="cs-CZ" sz="2600" b="1" dirty="0"/>
              <a:t>, </a:t>
            </a:r>
            <a:r>
              <a:rPr lang="cs-CZ" sz="2600" b="1" dirty="0" err="1"/>
              <a:t>IIb</a:t>
            </a:r>
            <a:r>
              <a:rPr lang="cs-CZ" sz="2600" b="1" dirty="0"/>
              <a:t> a III </a:t>
            </a:r>
            <a:r>
              <a:rPr lang="cs-CZ" sz="2600" u="sng" dirty="0"/>
              <a:t>(UDI evidence)</a:t>
            </a:r>
          </a:p>
          <a:p>
            <a:r>
              <a:rPr lang="cs-CZ" sz="2600" b="1" dirty="0"/>
              <a:t>Zajištění informovanosti zaměstnanců o ZP třídy rizikovosti </a:t>
            </a:r>
            <a:r>
              <a:rPr lang="cs-CZ" sz="2600" b="1" dirty="0" err="1"/>
              <a:t>IIb</a:t>
            </a:r>
            <a:r>
              <a:rPr lang="cs-CZ" sz="2600" b="1" dirty="0"/>
              <a:t> a III </a:t>
            </a:r>
            <a:r>
              <a:rPr lang="cs-CZ" sz="2600" dirty="0"/>
              <a:t>a stanovení systému zapisování jejich použití do zdravot. dokument. pacienta</a:t>
            </a:r>
          </a:p>
          <a:p>
            <a:pPr lvl="0"/>
            <a:r>
              <a:rPr lang="cs-CZ" sz="2600" b="1" dirty="0" smtClean="0"/>
              <a:t>Stanovení </a:t>
            </a:r>
            <a:r>
              <a:rPr lang="cs-CZ" sz="2600" b="1" smtClean="0"/>
              <a:t>skladovacích prostor</a:t>
            </a:r>
          </a:p>
          <a:p>
            <a:pPr lvl="0"/>
            <a:r>
              <a:rPr lang="cs-CZ" sz="2600" b="1" smtClean="0"/>
              <a:t>Zajištění </a:t>
            </a:r>
            <a:r>
              <a:rPr lang="cs-CZ" sz="2600" b="1" dirty="0"/>
              <a:t>požadavků správné skladovací praxe ZP </a:t>
            </a:r>
            <a:r>
              <a:rPr lang="cs-CZ" sz="2600" dirty="0"/>
              <a:t>(MIN MAX teploměry ve skladech i lednicích se ZP, případně vlhkoměry, stanovení systému a frekvencí čištění a dezinfekcí skladovacích prostor,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8825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472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775F55"/>
                </a:solidFill>
              </a:rPr>
              <a:t>Systém jedinečné identifikace (UDI)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666844" y="1600200"/>
            <a:ext cx="8677628" cy="525780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Identifikátoru prostředku "</a:t>
            </a:r>
            <a:r>
              <a:rPr lang="cs-CZ" dirty="0">
                <a:solidFill>
                  <a:srgbClr val="FF0000"/>
                </a:solidFill>
              </a:rPr>
              <a:t>UDI-DI</a:t>
            </a:r>
            <a:r>
              <a:rPr lang="cs-CZ" dirty="0"/>
              <a:t>", který nese statickou informaci o druhu ZP na úrovni </a:t>
            </a:r>
            <a:r>
              <a:rPr lang="cs-CZ"/>
              <a:t>jednotky </a:t>
            </a:r>
            <a:r>
              <a:rPr lang="cs-CZ" smtClean="0"/>
              <a:t>použití</a:t>
            </a:r>
            <a:endParaRPr lang="cs-CZ" dirty="0"/>
          </a:p>
          <a:p>
            <a:pPr lvl="0"/>
            <a:r>
              <a:rPr lang="cs-CZ" dirty="0"/>
              <a:t>Identifikátoru výroby "</a:t>
            </a:r>
            <a:r>
              <a:rPr lang="cs-CZ" dirty="0">
                <a:solidFill>
                  <a:srgbClr val="FF0000"/>
                </a:solidFill>
              </a:rPr>
              <a:t>UDI-PI</a:t>
            </a:r>
            <a:r>
              <a:rPr lang="cs-CZ" dirty="0"/>
              <a:t>", který nese dynamické informace, jako je sériové číslo, šarže, datum výroby či datum </a:t>
            </a:r>
            <a:r>
              <a:rPr lang="cs-CZ" dirty="0" smtClean="0"/>
              <a:t>exspirace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Unique Device Identification – EU UDI – Medical Device CE Marking">
            <a:hlinkClick r:id="rId2"/>
            <a:extLst>
              <a:ext uri="{FF2B5EF4-FFF2-40B4-BE49-F238E27FC236}">
                <a16:creationId xmlns="" xmlns:a16="http://schemas.microsoft.com/office/drawing/2014/main" id="{FC059A32-843F-0054-84D8-F30255EC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1" y="4357694"/>
            <a:ext cx="3999225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86256"/>
            <a:ext cx="47149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414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 co nezapomenout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666844" y="1600200"/>
            <a:ext cx="9109676" cy="4972072"/>
          </a:xfrm>
        </p:spPr>
        <p:txBody>
          <a:bodyPr>
            <a:noAutofit/>
          </a:bodyPr>
          <a:lstStyle/>
          <a:p>
            <a:r>
              <a:rPr lang="cs-CZ" sz="2600" b="1" dirty="0"/>
              <a:t>Uchovávat UDI prostředků, které byly do ZZ dodány </a:t>
            </a:r>
            <a:r>
              <a:rPr lang="cs-CZ" sz="2600" dirty="0"/>
              <a:t>(většinou zajišťuje sklad),  s výjimkou rizikové třídy I a tř. A u IVD</a:t>
            </a:r>
          </a:p>
          <a:p>
            <a:r>
              <a:rPr lang="cs-CZ" sz="2600" dirty="0"/>
              <a:t>Ke všem ZP: </a:t>
            </a:r>
            <a:r>
              <a:rPr lang="cs-CZ" sz="2600" b="1" dirty="0"/>
              <a:t>Prohlášení o shodě CE </a:t>
            </a:r>
            <a:r>
              <a:rPr lang="cs-CZ" sz="2600" dirty="0"/>
              <a:t>(označení rizikové třídy prostředku) a</a:t>
            </a:r>
            <a:r>
              <a:rPr lang="cs-CZ" sz="2600" b="1" dirty="0"/>
              <a:t> návod v českém jazyce </a:t>
            </a:r>
            <a:r>
              <a:rPr lang="cs-CZ" sz="2600" dirty="0"/>
              <a:t>(nemusí být splněno u ZP rizikové třídy I nebo </a:t>
            </a:r>
            <a:r>
              <a:rPr lang="cs-CZ" sz="2600" dirty="0" err="1"/>
              <a:t>IIa</a:t>
            </a:r>
            <a:r>
              <a:rPr lang="cs-CZ" sz="2600" dirty="0"/>
              <a:t> nebo IVD, u něhož výrobce stanovil, že návod není třeba pro bezpečné používání ZP), a to také pro: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Veškerý SZM, včetně jednorázových sterilních i nesterilních pomůcek, odběrové zkumavky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Diagnostické ZP in </a:t>
            </a:r>
            <a:r>
              <a:rPr lang="cs-CZ" sz="2600" dirty="0" err="1"/>
              <a:t>vitro</a:t>
            </a:r>
            <a:endParaRPr lang="cs-CZ" sz="2600" dirty="0"/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Všechny operační nástroje (basic i elektronástroje), kontejnery atd. z OPS</a:t>
            </a:r>
          </a:p>
          <a:p>
            <a:endParaRPr lang="cs-CZ" sz="2600" dirty="0"/>
          </a:p>
          <a:p>
            <a:endParaRPr lang="cs-CZ" sz="2600" dirty="0"/>
          </a:p>
          <a:p>
            <a:endParaRPr lang="cs-CZ" sz="2600" dirty="0"/>
          </a:p>
          <a:p>
            <a:pPr>
              <a:buNone/>
            </a:pPr>
            <a:endParaRPr lang="cs-CZ" sz="2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 co nezapomenout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666844" y="1600200"/>
            <a:ext cx="8786874" cy="4972072"/>
          </a:xfrm>
        </p:spPr>
        <p:txBody>
          <a:bodyPr>
            <a:normAutofit/>
          </a:bodyPr>
          <a:lstStyle/>
          <a:p>
            <a:r>
              <a:rPr lang="cs-CZ" sz="2600" b="1" dirty="0"/>
              <a:t>Karta s informacemi o implantátu -</a:t>
            </a:r>
            <a:r>
              <a:rPr lang="cs-CZ" sz="2600" dirty="0"/>
              <a:t> kartu získat od výrobce, dodat na oddělení. Po implantaci vyplněnou kartu předat pacientovi (s konkrétními implantovanými komponenty)</a:t>
            </a:r>
          </a:p>
          <a:p>
            <a:r>
              <a:rPr lang="cs-CZ" sz="2600" b="1" dirty="0"/>
              <a:t>Provádět servis podle výrobce</a:t>
            </a:r>
            <a:r>
              <a:rPr lang="cs-CZ" sz="2600" dirty="0"/>
              <a:t>, četnost servisu podle výrobce nebo min. 1x 2 roky - pokud výrobce frekvenci nestanovil)</a:t>
            </a:r>
          </a:p>
          <a:p>
            <a:r>
              <a:rPr lang="cs-CZ" sz="2600" b="1" dirty="0"/>
              <a:t>Správná skladovací praxe </a:t>
            </a:r>
            <a:r>
              <a:rPr lang="cs-CZ" sz="2600" dirty="0"/>
              <a:t>(kontrola všech piktogramů na obalu ZP)</a:t>
            </a:r>
          </a:p>
          <a:p>
            <a:endParaRPr lang="cs-CZ" sz="2600" dirty="0"/>
          </a:p>
          <a:p>
            <a:endParaRPr lang="cs-CZ" sz="2600" dirty="0"/>
          </a:p>
          <a:p>
            <a:pPr>
              <a:buNone/>
            </a:pPr>
            <a:endParaRPr lang="cs-CZ" sz="2600" b="1" dirty="0"/>
          </a:p>
        </p:txBody>
      </p:sp>
    </p:spTree>
    <p:extLst>
      <p:ext uri="{BB962C8B-B14F-4D97-AF65-F5344CB8AC3E}">
        <p14:creationId xmlns="" xmlns:p14="http://schemas.microsoft.com/office/powerpoint/2010/main" val="261539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Dokumenty ke ZP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2136775" y="1600200"/>
          <a:ext cx="81534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9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2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Třída rizikovosti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Uchovávat UDI kódy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Označení rizik. </a:t>
                      </a:r>
                      <a:r>
                        <a:rPr lang="cs-CZ" b="1" smtClean="0"/>
                        <a:t>třídy </a:t>
                      </a:r>
                      <a:r>
                        <a:rPr lang="cs-CZ" b="1" dirty="0" smtClean="0"/>
                        <a:t>(Prohlášení </a:t>
                      </a:r>
                      <a:r>
                        <a:rPr lang="cs-CZ" b="1" dirty="0"/>
                        <a:t>o shodě </a:t>
                      </a:r>
                      <a:r>
                        <a:rPr lang="cs-CZ" b="1" dirty="0" smtClean="0"/>
                        <a:t>CE)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Návod k použití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Instruktáž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Servis ZP (BTK, opravy)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IIb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Implantáty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309786" y="5072074"/>
            <a:ext cx="79078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* Vždy podle výrobce:</a:t>
            </a:r>
          </a:p>
          <a:p>
            <a:pPr lvl="0"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 Pokud výrobce stanovil, že návod je/není potřeba</a:t>
            </a:r>
          </a:p>
          <a:p>
            <a:pPr lvl="0"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 Pokud výrobce v návodu k použití instruktáž požaduje/nepožaduje</a:t>
            </a:r>
          </a:p>
          <a:p>
            <a:pPr lvl="0"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 Pokud výrobce servis požaduje/nepožaduje (např. SZM), četnost podle výrobce</a:t>
            </a:r>
          </a:p>
          <a:p>
            <a:pPr lvl="0">
              <a:buFont typeface="Arial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Nesterilní materiál nesterilizovat, pokud to výrobce neuvádí, že je ZP určen ke sterilizaci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38282" y="1600200"/>
            <a:ext cx="8551766" cy="44958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/>
              <a:t>Dotazy z nemocnic ohledně toho, že si </a:t>
            </a:r>
            <a:r>
              <a:rPr lang="cs-CZ" b="1" dirty="0"/>
              <a:t>sami připravují sterilní gázový nebo jiný materiál – zabalí tampony, gázu, smotky, břišní roušky, mastný tyl atd. do </a:t>
            </a:r>
            <a:r>
              <a:rPr lang="cs-CZ" b="1" dirty="0" err="1"/>
              <a:t>sterilizovatelného</a:t>
            </a:r>
            <a:r>
              <a:rPr lang="cs-CZ" b="1" dirty="0"/>
              <a:t> obalu a vysterilizují. </a:t>
            </a:r>
            <a:r>
              <a:rPr lang="cs-CZ" dirty="0"/>
              <a:t>Výrobce tohoto materiálu ale neuvádí, že je tento materiál určen ke sterilizaci. Jedná se o výrobu sterilního ZP? </a:t>
            </a:r>
          </a:p>
          <a:p>
            <a:pPr>
              <a:defRPr/>
            </a:pPr>
            <a:r>
              <a:rPr lang="cs-CZ" dirty="0"/>
              <a:t>Pokud výrobce neuvádí, že je výrobek (SZM) určený  ke sterilizaci, neuvádí ani metodu, jakou se výrobek může sterilizovat (druh sterilizace, teplota, čas)</a:t>
            </a:r>
          </a:p>
          <a:p>
            <a:pPr>
              <a:defRPr/>
            </a:pPr>
            <a:r>
              <a:rPr lang="cs-CZ" dirty="0"/>
              <a:t>Pokud si nemocnice takový výrobek vysterilizuje, nese odpovědnost za jeho účinnost a bezpečnost. Měla by provést validaci sterilizace a hlavně ověřit, že výrobek po sterilizaci zůstane bezpečný a účinný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PC\Desktop\Sm ZP 2022\IMG-20230216-WA00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472" y="285729"/>
            <a:ext cx="8183642" cy="6137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3237</TotalTime>
  <Words>683</Words>
  <Application>Microsoft Office PowerPoint</Application>
  <PresentationFormat>Vlastní</PresentationFormat>
  <Paragraphs>88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Medián</vt:lpstr>
      <vt:lpstr>Acrobat Document</vt:lpstr>
      <vt:lpstr>        zdravotnické prostředky  – jak můžete začít implementovat    </vt:lpstr>
      <vt:lpstr>Možný postup implementace</vt:lpstr>
      <vt:lpstr>Možný postup implementace (2)</vt:lpstr>
      <vt:lpstr>Systém jedinečné identifikace (UDI)</vt:lpstr>
      <vt:lpstr>Na co nezapomenout</vt:lpstr>
      <vt:lpstr>Na co nezapomenout (2)</vt:lpstr>
      <vt:lpstr>Dokumenty ke ZP </vt:lpstr>
      <vt:lpstr>Nesterilní materiál nesterilizovat, pokud to výrobce neuvádí, že je ZP určen ke sterilizaci</vt:lpstr>
      <vt:lpstr>Snímek 9</vt:lpstr>
      <vt:lpstr>I firmy reagují pružně</vt:lpstr>
      <vt:lpstr>Závěrem - co doporučujeme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kvality a bezpečí poskytované zdravotní péče</dc:title>
  <dc:creator>PC</dc:creator>
  <cp:lastModifiedBy>PC</cp:lastModifiedBy>
  <cp:revision>472</cp:revision>
  <dcterms:created xsi:type="dcterms:W3CDTF">2014-03-23T19:25:19Z</dcterms:created>
  <dcterms:modified xsi:type="dcterms:W3CDTF">2023-05-05T09:03:48Z</dcterms:modified>
</cp:coreProperties>
</file>