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57" r:id="rId3"/>
    <p:sldId id="283" r:id="rId4"/>
    <p:sldId id="291" r:id="rId5"/>
    <p:sldId id="293" r:id="rId6"/>
    <p:sldId id="292" r:id="rId7"/>
    <p:sldId id="294" r:id="rId8"/>
    <p:sldId id="295" r:id="rId9"/>
    <p:sldId id="282" r:id="rId10"/>
    <p:sldId id="260" r:id="rId11"/>
    <p:sldId id="296" r:id="rId12"/>
    <p:sldId id="284" r:id="rId13"/>
    <p:sldId id="287" r:id="rId14"/>
    <p:sldId id="26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Sovakova" userId="aef0c626-ebd3-4f87-96f3-a105e60e7e5a" providerId="ADAL" clId="{616A91CD-0EBB-4DA0-80C0-295965E97E48}"/>
    <pc:docChg chg="modSld">
      <pc:chgData name="Petra Sovakova" userId="aef0c626-ebd3-4f87-96f3-a105e60e7e5a" providerId="ADAL" clId="{616A91CD-0EBB-4DA0-80C0-295965E97E48}" dt="2022-04-19T08:44:52.937" v="1" actId="14100"/>
      <pc:docMkLst>
        <pc:docMk/>
      </pc:docMkLst>
      <pc:sldChg chg="modSp mod">
        <pc:chgData name="Petra Sovakova" userId="aef0c626-ebd3-4f87-96f3-a105e60e7e5a" providerId="ADAL" clId="{616A91CD-0EBB-4DA0-80C0-295965E97E48}" dt="2022-04-19T08:44:52.937" v="1" actId="14100"/>
        <pc:sldMkLst>
          <pc:docMk/>
          <pc:sldMk cId="1332796654" sldId="282"/>
        </pc:sldMkLst>
        <pc:spChg chg="mod">
          <ac:chgData name="Petra Sovakova" userId="aef0c626-ebd3-4f87-96f3-a105e60e7e5a" providerId="ADAL" clId="{616A91CD-0EBB-4DA0-80C0-295965E97E48}" dt="2022-04-19T08:44:52.937" v="1" actId="14100"/>
          <ac:spMkLst>
            <pc:docMk/>
            <pc:sldMk cId="1332796654" sldId="28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A82C-0043-4E8D-85E8-CF6A56C7C076}" type="datetimeFigureOut">
              <a:rPr lang="cs-CZ" smtClean="0"/>
              <a:t>22.03.2023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99230-0BF1-4376-B7D6-40734D86E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414338"/>
            <a:ext cx="5467350" cy="3076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724202"/>
            <a:ext cx="5207000" cy="447556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27236-3239-44C6-8255-61E4D0637A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7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05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8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27236-3239-44C6-8255-61E4D0637A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1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4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4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0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580" y="4256899"/>
            <a:ext cx="9646958" cy="467892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2800" kern="1200" cap="all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580" y="4652890"/>
            <a:ext cx="9646958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2000" kern="1200" cap="all" baseline="0" dirty="0">
                <a:solidFill>
                  <a:srgbClr val="711E8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09225" y="5156793"/>
            <a:ext cx="9646313" cy="1367835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0" y="1089623"/>
            <a:ext cx="1993381" cy="3059143"/>
          </a:xfrm>
          <a:prstGeom prst="rect">
            <a:avLst/>
          </a:prstGeom>
          <a:solidFill>
            <a:srgbClr val="00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766" y="374274"/>
            <a:ext cx="1466468" cy="3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780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580" y="4256899"/>
            <a:ext cx="9646958" cy="467892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2800" kern="1200" cap="all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580" y="4652890"/>
            <a:ext cx="9646958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2000" kern="1200" cap="all" baseline="0" dirty="0">
                <a:solidFill>
                  <a:srgbClr val="711E8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Formatvorlage</a:t>
            </a:r>
            <a:r>
              <a:rPr lang="en-US" dirty="0"/>
              <a:t> des </a:t>
            </a:r>
            <a:r>
              <a:rPr lang="en-US" dirty="0" err="1"/>
              <a:t>Untertitelmasters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09225" y="5156793"/>
            <a:ext cx="9646313" cy="1367835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0" y="1089623"/>
            <a:ext cx="1993381" cy="3059143"/>
          </a:xfrm>
          <a:prstGeom prst="rect">
            <a:avLst/>
          </a:prstGeom>
          <a:solidFill>
            <a:srgbClr val="00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/>
            <a:endParaRPr lang="en-US" sz="2100" dirty="0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766" y="374274"/>
            <a:ext cx="1466468" cy="3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458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1088776"/>
            <a:r>
              <a:rPr lang="en-US" sz="2100">
                <a:solidFill>
                  <a:srgbClr val="000000"/>
                </a:solidFill>
              </a:rPr>
              <a:t>B. Braun Medical CZ/SK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pPr defTabSz="1088776"/>
            <a:fld id="{8D981D2A-10EE-45CA-B672-13EC15929D94}" type="slidenum">
              <a:rPr lang="en-US" sz="2100">
                <a:solidFill>
                  <a:srgbClr val="000000"/>
                </a:solidFill>
              </a:rPr>
              <a:pPr defTabSz="1088776"/>
              <a:t>‹#›</a:t>
            </a:fld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7000" y="2060098"/>
            <a:ext cx="10798140" cy="4247039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6800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226" y="2421169"/>
            <a:ext cx="9646313" cy="43190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2800" kern="1200" cap="all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226" y="2781079"/>
            <a:ext cx="9646313" cy="359917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2000" kern="1200" cap="all" baseline="0" dirty="0">
                <a:solidFill>
                  <a:srgbClr val="711E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Rechteck 8"/>
          <p:cNvSpPr/>
          <p:nvPr userDrawn="1"/>
        </p:nvSpPr>
        <p:spPr bwMode="gray">
          <a:xfrm>
            <a:off x="-770" y="1089283"/>
            <a:ext cx="1994151" cy="2231731"/>
          </a:xfrm>
          <a:prstGeom prst="rect">
            <a:avLst/>
          </a:prstGeom>
          <a:solidFill>
            <a:srgbClr val="00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76"/>
            <a:endParaRPr lang="en-US" sz="2100" dirty="0">
              <a:solidFill>
                <a:srgbClr val="FFFF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766" y="374274"/>
            <a:ext cx="1466468" cy="3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4901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000" y="2060099"/>
            <a:ext cx="10798140" cy="3383766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1088776"/>
            <a:r>
              <a:rPr lang="en-US" sz="2100">
                <a:solidFill>
                  <a:srgbClr val="000000"/>
                </a:solidFill>
              </a:rPr>
              <a:t>B. Braun Medical CZ/SK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pPr defTabSz="1088776"/>
            <a:fld id="{8D981D2A-10EE-45CA-B672-13EC15929D94}" type="slidenum">
              <a:rPr lang="en-US" sz="2100">
                <a:solidFill>
                  <a:srgbClr val="000000"/>
                </a:solidFill>
              </a:rPr>
              <a:pPr defTabSz="1088776"/>
              <a:t>‹#›</a:t>
            </a:fld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1057000" y="5659714"/>
            <a:ext cx="10798537" cy="647550"/>
          </a:xfrm>
          <a:prstGeom prst="rect">
            <a:avLst/>
          </a:prstGeom>
          <a:solidFill>
            <a:srgbClr val="6E6E6E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66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001" y="2060098"/>
            <a:ext cx="10800522" cy="3383765"/>
          </a:xfrm>
        </p:spPr>
        <p:txBody>
          <a:bodyPr/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pPr defTabSz="1088776"/>
            <a:r>
              <a:rPr lang="en-US" sz="2100">
                <a:solidFill>
                  <a:srgbClr val="000000"/>
                </a:solidFill>
              </a:rPr>
              <a:t>B. Braun Medical CZ/SK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pPr defTabSz="1088776"/>
            <a:fld id="{8D981D2A-10EE-45CA-B672-13EC15929D94}" type="slidenum">
              <a:rPr lang="en-US" sz="2100">
                <a:solidFill>
                  <a:srgbClr val="000000"/>
                </a:solidFill>
              </a:rPr>
              <a:pPr defTabSz="1088776"/>
              <a:t>‹#›</a:t>
            </a:fld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1057000" y="5659714"/>
            <a:ext cx="10798538" cy="647550"/>
          </a:xfrm>
          <a:prstGeom prst="rect">
            <a:avLst/>
          </a:prstGeom>
          <a:solidFill>
            <a:srgbClr val="00B482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4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1088776"/>
            <a:r>
              <a:rPr lang="en-US" sz="2100">
                <a:solidFill>
                  <a:srgbClr val="000000"/>
                </a:solidFill>
              </a:rPr>
              <a:t>B. Braun Medical CZ/SK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pPr defTabSz="1088776"/>
            <a:fld id="{8D981D2A-10EE-45CA-B672-13EC15929D94}" type="slidenum">
              <a:rPr lang="en-US" sz="2100">
                <a:solidFill>
                  <a:srgbClr val="000000"/>
                </a:solidFill>
              </a:rPr>
              <a:pPr defTabSz="1088776"/>
              <a:t>‹#›</a:t>
            </a:fld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70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6752" y="1988679"/>
            <a:ext cx="5219221" cy="4318587"/>
          </a:xfrm>
        </p:spPr>
        <p:txBody>
          <a:bodyPr vert="horz" lIns="0" tIns="0" rIns="0" bIns="0" rtlCol="0">
            <a:noAutofit/>
          </a:bodyPr>
          <a:lstStyle>
            <a:lvl1pPr>
              <a:defRPr lang="de-DE" sz="1900" smtClean="0"/>
            </a:lvl1pPr>
            <a:lvl2pPr>
              <a:defRPr lang="de-DE" sz="1900" smtClean="0"/>
            </a:lvl2pPr>
            <a:lvl3pPr>
              <a:defRPr lang="de-DE" sz="1900" smtClean="0"/>
            </a:lvl3pPr>
            <a:lvl4pPr>
              <a:defRPr lang="de-DE" sz="1900" smtClean="0"/>
            </a:lvl4pPr>
            <a:lvl5pPr>
              <a:defRPr lang="de-DE" sz="1900"/>
            </a:lvl5pPr>
            <a:lvl6pPr marL="814439" indent="0">
              <a:spcBef>
                <a:spcPts val="457"/>
              </a:spcBef>
              <a:buNone/>
              <a:defRPr sz="1900"/>
            </a:lvl6pPr>
            <a:lvl7pPr marL="814439" indent="0">
              <a:spcBef>
                <a:spcPts val="457"/>
              </a:spcBef>
              <a:buNone/>
              <a:defRPr sz="1900"/>
            </a:lvl7pPr>
            <a:lvl8pPr marL="814439" indent="0">
              <a:spcBef>
                <a:spcPts val="457"/>
              </a:spcBef>
              <a:buNone/>
              <a:defRPr sz="1900"/>
            </a:lvl8pPr>
            <a:lvl9pPr marL="814439" indent="0">
              <a:spcBef>
                <a:spcPts val="457"/>
              </a:spcBef>
              <a:buNone/>
              <a:defRPr sz="1900"/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5919" y="1988678"/>
            <a:ext cx="5218641" cy="4318586"/>
          </a:xfrm>
        </p:spPr>
        <p:txBody>
          <a:bodyPr vert="horz" lIns="0" tIns="0" rIns="0" bIns="0" rtlCol="0">
            <a:no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  <a:lvl6pPr marL="814439" indent="0">
              <a:spcBef>
                <a:spcPts val="457"/>
              </a:spcBef>
              <a:buNone/>
              <a:defRPr sz="1900"/>
            </a:lvl6pPr>
            <a:lvl7pPr marL="814439" indent="0">
              <a:spcBef>
                <a:spcPts val="457"/>
              </a:spcBef>
              <a:buNone/>
              <a:defRPr sz="1900"/>
            </a:lvl7pPr>
            <a:lvl8pPr marL="814439" indent="0">
              <a:spcBef>
                <a:spcPts val="457"/>
              </a:spcBef>
              <a:buNone/>
              <a:defRPr sz="1900"/>
            </a:lvl8pPr>
            <a:lvl9pPr marL="814439" indent="0">
              <a:spcBef>
                <a:spcPts val="457"/>
              </a:spcBef>
              <a:buNone/>
              <a:defRPr sz="1900"/>
            </a:lvl9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1088776"/>
            <a:r>
              <a:rPr lang="en-US" sz="2100">
                <a:solidFill>
                  <a:srgbClr val="000000"/>
                </a:solidFill>
              </a:rPr>
              <a:t>B. Braun Medical CZ/SK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pPr defTabSz="1088776"/>
            <a:fld id="{8D981D2A-10EE-45CA-B672-13EC15929D94}" type="slidenum">
              <a:rPr lang="en-US" sz="2100">
                <a:solidFill>
                  <a:srgbClr val="000000"/>
                </a:solidFill>
              </a:rPr>
              <a:pPr defTabSz="1088776"/>
              <a:t>‹#›</a:t>
            </a:fld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9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53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5126"/>
            <a:ext cx="12192000" cy="205186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00" tIns="144000" rIns="432000" bIns="216000" numCol="1" anchor="ctr" anchorCtr="1" compatLnSpc="1">
            <a:prstTxWarp prst="textNoShape">
              <a:avLst/>
            </a:prstTxWarp>
          </a:bodyPr>
          <a:lstStyle>
            <a:lvl1pPr>
              <a:defRPr lang="de-DE" sz="28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defTabSz="1088776"/>
            <a:r>
              <a:rPr lang="en-US" sz="2100">
                <a:solidFill>
                  <a:srgbClr val="FFFFFF"/>
                </a:solidFill>
              </a:rPr>
              <a:t>B. Braun Medical CZ/SK </a:t>
            </a: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088776"/>
            <a:fld id="{8D981D2A-10EE-45CA-B672-13EC15929D94}" type="slidenum">
              <a:rPr lang="en-US" sz="2100" smtClean="0">
                <a:solidFill>
                  <a:srgbClr val="FFFFFF"/>
                </a:solidFill>
              </a:rPr>
              <a:pPr defTabSz="1088776"/>
              <a:t>‹#›</a:t>
            </a:fld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89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1088776"/>
            <a:r>
              <a:rPr lang="en-US" sz="2100">
                <a:solidFill>
                  <a:srgbClr val="000000"/>
                </a:solidFill>
              </a:rPr>
              <a:t>B. Braun Medical CZ/SK 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pPr defTabSz="1088776"/>
            <a:fld id="{8D981D2A-10EE-45CA-B672-13EC15929D94}" type="slidenum">
              <a:rPr lang="en-US" sz="2100">
                <a:solidFill>
                  <a:srgbClr val="000000"/>
                </a:solidFill>
              </a:rPr>
              <a:pPr defTabSz="1088776"/>
              <a:t>‹#›</a:t>
            </a:fld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1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210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335244" y="0"/>
            <a:ext cx="2856756" cy="6858000"/>
          </a:xfrm>
          <a:solidFill>
            <a:schemeClr val="bg1">
              <a:alpha val="60000"/>
            </a:schemeClr>
          </a:solidFill>
        </p:spPr>
        <p:txBody>
          <a:bodyPr lIns="180000" tIns="450000" rIns="252000" bIns="450000" anchor="t" anchorCtr="0"/>
          <a:lstStyle>
            <a:lvl1pPr algn="r">
              <a:defRPr sz="1800"/>
            </a:lvl1pPr>
            <a:lvl2pPr algn="r">
              <a:defRPr sz="1800"/>
            </a:lvl2pPr>
            <a:lvl3pPr algn="r">
              <a:defRPr sz="1800"/>
            </a:lvl3pPr>
            <a:lvl4pPr algn="r">
              <a:defRPr sz="1800"/>
            </a:lvl4pPr>
            <a:lvl5pPr algn="r">
              <a:defRPr sz="1800"/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58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1" y="0"/>
            <a:ext cx="2856484" cy="6858000"/>
          </a:xfrm>
          <a:solidFill>
            <a:schemeClr val="bg1">
              <a:alpha val="60000"/>
            </a:schemeClr>
          </a:solidFill>
        </p:spPr>
        <p:txBody>
          <a:bodyPr lIns="252000" tIns="450000" rIns="180000" bIns="450000" anchor="t" anchorCtr="0"/>
          <a:lstStyle>
            <a:lvl1pPr algn="l">
              <a:defRPr sz="1800"/>
            </a:lvl1pPr>
            <a:lvl2pPr algn="l">
              <a:defRPr sz="1800"/>
            </a:lvl2pPr>
            <a:lvl3pPr algn="l">
              <a:defRPr sz="18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91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335244" y="0"/>
            <a:ext cx="2856756" cy="6858000"/>
          </a:xfrm>
          <a:solidFill>
            <a:schemeClr val="tx1">
              <a:alpha val="60000"/>
            </a:schemeClr>
          </a:solidFill>
        </p:spPr>
        <p:txBody>
          <a:bodyPr lIns="180000" tIns="450000" rIns="252000" bIns="450000" anchor="t" anchorCtr="0"/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800">
                <a:solidFill>
                  <a:schemeClr val="bg1"/>
                </a:solidFill>
              </a:defRPr>
            </a:lvl4pPr>
            <a:lvl5pPr algn="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68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2856756" cy="6858000"/>
          </a:xfrm>
          <a:solidFill>
            <a:schemeClr val="tx1">
              <a:alpha val="60000"/>
            </a:schemeClr>
          </a:solidFill>
        </p:spPr>
        <p:txBody>
          <a:bodyPr lIns="252000" tIns="450000" rIns="180000" bIns="45000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5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1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0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1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6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9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090D-659D-4E9B-8971-2E75AD68DF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25D7-E21F-45BC-A28B-73826E9A2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2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000" y="657430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000" y="2060098"/>
            <a:ext cx="10798538" cy="4248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6"/>
            <a:r>
              <a:rPr lang="en-US" noProof="0" dirty="0" err="1"/>
              <a:t>Siebente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grpSp>
        <p:nvGrpSpPr>
          <p:cNvPr id="45" name="*GRIDLINE01*" hidden="1"/>
          <p:cNvGrpSpPr/>
          <p:nvPr/>
        </p:nvGrpSpPr>
        <p:grpSpPr>
          <a:xfrm>
            <a:off x="958851" y="1881189"/>
            <a:ext cx="10801777" cy="4212108"/>
            <a:chOff x="719138" y="1881188"/>
            <a:chExt cx="8101333" cy="4212108"/>
          </a:xfrm>
        </p:grpSpPr>
        <p:cxnSp>
          <p:nvCxnSpPr>
            <p:cNvPr id="33" name="*GRIDLINE01*Straight Connector 32" hidden="1"/>
            <p:cNvCxnSpPr/>
            <p:nvPr userDrawn="1"/>
          </p:nvCxnSpPr>
          <p:spPr bwMode="hidden">
            <a:xfrm>
              <a:off x="719138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*GRIDLINE01*Straight Connector 33" hidden="1"/>
            <p:cNvCxnSpPr/>
            <p:nvPr userDrawn="1"/>
          </p:nvCxnSpPr>
          <p:spPr bwMode="hidden">
            <a:xfrm>
              <a:off x="719138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*GRIDLINE01*Straight Connector 34" hidden="1"/>
            <p:cNvCxnSpPr/>
            <p:nvPr userDrawn="1"/>
          </p:nvCxnSpPr>
          <p:spPr bwMode="hidden">
            <a:xfrm>
              <a:off x="8820150" y="1881188"/>
              <a:ext cx="321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*GRIDLINE01*Straight Connector 35" hidden="1"/>
            <p:cNvCxnSpPr/>
            <p:nvPr userDrawn="1"/>
          </p:nvCxnSpPr>
          <p:spPr bwMode="hidden">
            <a:xfrm>
              <a:off x="8676456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*GRIDLINE01*Straight Connector 36" hidden="1"/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*GRIDLINE01*Straight Connector 37" hidden="1"/>
            <p:cNvCxnSpPr/>
            <p:nvPr userDrawn="1"/>
          </p:nvCxnSpPr>
          <p:spPr bwMode="hidden">
            <a:xfrm>
              <a:off x="719138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*GRIDLINE01*Straight Connector 38" hidden="1"/>
            <p:cNvCxnSpPr/>
            <p:nvPr userDrawn="1"/>
          </p:nvCxnSpPr>
          <p:spPr bwMode="hidden">
            <a:xfrm>
              <a:off x="719138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*GRIDLINE01*Straight Connector 39" hidden="1"/>
            <p:cNvCxnSpPr/>
            <p:nvPr userDrawn="1"/>
          </p:nvCxnSpPr>
          <p:spPr bwMode="hidden">
            <a:xfrm>
              <a:off x="4355976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*GRIDLINE01*Straight Connector 40" hidden="1"/>
            <p:cNvCxnSpPr/>
            <p:nvPr userDrawn="1"/>
          </p:nvCxnSpPr>
          <p:spPr bwMode="hidden">
            <a:xfrm>
              <a:off x="4788024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*GRIDLINE01*Straight Connector 41" hidden="1"/>
            <p:cNvCxnSpPr/>
            <p:nvPr userDrawn="1"/>
          </p:nvCxnSpPr>
          <p:spPr bwMode="hidden">
            <a:xfrm>
              <a:off x="719460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*GRIDLINE01*Straight Connector 42" hidden="1"/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*GRIDLINE01*Straight Connector 43" hidden="1"/>
            <p:cNvCxnSpPr/>
            <p:nvPr userDrawn="1"/>
          </p:nvCxnSpPr>
          <p:spPr bwMode="hidden">
            <a:xfrm>
              <a:off x="719460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*GRIDLINE01*" hidden="1"/>
          <p:cNvGrpSpPr/>
          <p:nvPr userDrawn="1"/>
        </p:nvGrpSpPr>
        <p:grpSpPr>
          <a:xfrm>
            <a:off x="958851" y="1881189"/>
            <a:ext cx="10801777" cy="4212108"/>
            <a:chOff x="719138" y="1881188"/>
            <a:chExt cx="8101333" cy="4212108"/>
          </a:xfrm>
        </p:grpSpPr>
        <p:cxnSp>
          <p:nvCxnSpPr>
            <p:cNvPr id="22" name="*GRIDLINE01*Straight Connector 32" hidden="1"/>
            <p:cNvCxnSpPr/>
            <p:nvPr userDrawn="1"/>
          </p:nvCxnSpPr>
          <p:spPr bwMode="hidden">
            <a:xfrm>
              <a:off x="719138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*GRIDLINE01*Straight Connector 33" hidden="1"/>
            <p:cNvCxnSpPr/>
            <p:nvPr userDrawn="1"/>
          </p:nvCxnSpPr>
          <p:spPr bwMode="hidden">
            <a:xfrm>
              <a:off x="719138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*GRIDLINE01*Straight Connector 34" hidden="1"/>
            <p:cNvCxnSpPr/>
            <p:nvPr userDrawn="1"/>
          </p:nvCxnSpPr>
          <p:spPr bwMode="hidden">
            <a:xfrm>
              <a:off x="8820150" y="1881188"/>
              <a:ext cx="321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*GRIDLINE01*Straight Connector 35" hidden="1"/>
            <p:cNvCxnSpPr/>
            <p:nvPr userDrawn="1"/>
          </p:nvCxnSpPr>
          <p:spPr bwMode="hidden">
            <a:xfrm>
              <a:off x="8676456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*GRIDLINE01*Straight Connector 36" hidden="1"/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*GRIDLINE01*Straight Connector 37" hidden="1"/>
            <p:cNvCxnSpPr/>
            <p:nvPr userDrawn="1"/>
          </p:nvCxnSpPr>
          <p:spPr bwMode="hidden">
            <a:xfrm>
              <a:off x="719138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*GRIDLINE01*Straight Connector 38" hidden="1"/>
            <p:cNvCxnSpPr/>
            <p:nvPr userDrawn="1"/>
          </p:nvCxnSpPr>
          <p:spPr bwMode="hidden">
            <a:xfrm>
              <a:off x="719138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*GRIDLINE01*Straight Connector 39" hidden="1"/>
            <p:cNvCxnSpPr/>
            <p:nvPr userDrawn="1"/>
          </p:nvCxnSpPr>
          <p:spPr bwMode="hidden">
            <a:xfrm>
              <a:off x="4355976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*GRIDLINE01*Straight Connector 40" hidden="1"/>
            <p:cNvCxnSpPr/>
            <p:nvPr userDrawn="1"/>
          </p:nvCxnSpPr>
          <p:spPr bwMode="hidden">
            <a:xfrm>
              <a:off x="4788024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*GRIDLINE01*Straight Connector 41" hidden="1"/>
            <p:cNvCxnSpPr/>
            <p:nvPr userDrawn="1"/>
          </p:nvCxnSpPr>
          <p:spPr bwMode="hidden">
            <a:xfrm>
              <a:off x="719460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*GRIDLINE01*Straight Connector 42" hidden="1"/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*GRIDLINE01*Straight Connector 43" hidden="1"/>
            <p:cNvCxnSpPr/>
            <p:nvPr userDrawn="1"/>
          </p:nvCxnSpPr>
          <p:spPr bwMode="hidden">
            <a:xfrm>
              <a:off x="719460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388672" y="374274"/>
            <a:ext cx="1466468" cy="3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hpFooter"/>
          <p:cNvSpPr txBox="1"/>
          <p:nvPr userDrawn="1"/>
        </p:nvSpPr>
        <p:spPr bwMode="gray">
          <a:xfrm>
            <a:off x="952065" y="6380646"/>
            <a:ext cx="3740144" cy="323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000" tIns="0" rIns="108878" bIns="0" rtlCol="0" anchor="ctr">
            <a:noAutofit/>
          </a:bodyPr>
          <a:lstStyle/>
          <a:p>
            <a:pPr defTabSz="1088776"/>
            <a:r>
              <a:rPr lang="en-US" sz="1100">
                <a:solidFill>
                  <a:srgbClr val="898989"/>
                </a:solidFill>
                <a:cs typeface="Arial" panose="020B0604020202020204" pitchFamily="34" charset="0"/>
              </a:rPr>
              <a:t>B. Braun Medical CZ/SK </a:t>
            </a:r>
            <a:endParaRPr lang="en-US" sz="11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shpFooterSlideNumber"/>
          <p:cNvSpPr txBox="1"/>
          <p:nvPr userDrawn="1"/>
        </p:nvSpPr>
        <p:spPr bwMode="gray">
          <a:xfrm>
            <a:off x="9118325" y="6380646"/>
            <a:ext cx="2844800" cy="323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78" tIns="0" rIns="108878" bIns="0" rtlCol="0" anchor="ctr">
            <a:noAutofit/>
          </a:bodyPr>
          <a:lstStyle/>
          <a:p>
            <a:pPr algn="r" defTabSz="1088776"/>
            <a:fld id="{A1D3A57D-5C15-44B4-92F3-A8794E58899C}" type="slidenum">
              <a:rPr lang="en-US" sz="1100">
                <a:solidFill>
                  <a:srgbClr val="898989"/>
                </a:solidFill>
                <a:cs typeface="Arial" panose="020B0604020202020204" pitchFamily="34" charset="0"/>
              </a:rPr>
              <a:pPr algn="r" defTabSz="1088776"/>
              <a:t>‹#›</a:t>
            </a:fld>
            <a:endParaRPr lang="en-US" sz="11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lvl1pPr marL="0" algn="l" defTabSz="1088776" rtl="0" eaLnBrk="1" latinLnBrk="0" hangingPunct="1">
        <a:spcBef>
          <a:spcPct val="0"/>
        </a:spcBef>
        <a:buNone/>
        <a:defRPr lang="de-DE" sz="2800" kern="120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spcBef>
          <a:spcPts val="0"/>
        </a:spcBef>
        <a:spcAft>
          <a:spcPts val="0"/>
        </a:spcAft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360000" algn="l" defTabSz="1088776" rtl="0" eaLnBrk="1" latinLnBrk="0" hangingPunct="1"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0" algn="l" defTabSz="1088776" rtl="0" eaLnBrk="1" latinLnBrk="0" hangingPunct="1">
        <a:spcBef>
          <a:spcPts val="1000"/>
        </a:spcBef>
        <a:spcAft>
          <a:spcPts val="0"/>
        </a:spcAft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360000" algn="l" defTabSz="1088776" rtl="0" eaLnBrk="1" latinLnBrk="0" hangingPunct="1"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spcBef>
          <a:spcPts val="1000"/>
        </a:spcBef>
        <a:spcAft>
          <a:spcPts val="0"/>
        </a:spcAft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0" algn="l" defTabSz="1088776" rtl="0" eaLnBrk="1" latinLnBrk="0" hangingPunct="1"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0" algn="l" defTabSz="1088776" rtl="0" eaLnBrk="1" latinLnBrk="0" hangingPunct="1"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0" algn="l" defTabSz="1088776" rtl="0" eaLnBrk="1" latinLnBrk="0" hangingPunct="1"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0" algn="l" defTabSz="1088776" rtl="0" eaLnBrk="1" latinLnBrk="0" hangingPunct="1"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4" Type="http://schemas.openxmlformats.org/officeDocument/2006/relationships/image" Target="../media/image20.png"/><Relationship Id="rId42" Type="http://schemas.openxmlformats.org/officeDocument/2006/relationships/image" Target="../media/image243.svg"/><Relationship Id="rId33" Type="http://schemas.openxmlformats.org/officeDocument/2006/relationships/image" Target="../media/image19.png"/><Relationship Id="rId2" Type="http://schemas.openxmlformats.org/officeDocument/2006/relationships/image" Target="../media/image17.png"/><Relationship Id="rId29" Type="http://schemas.openxmlformats.org/officeDocument/2006/relationships/image" Target="../media/image295.svg"/><Relationship Id="rId1" Type="http://schemas.openxmlformats.org/officeDocument/2006/relationships/slideLayout" Target="../slideLayouts/slideLayout14.xml"/><Relationship Id="rId32" Type="http://schemas.openxmlformats.org/officeDocument/2006/relationships/image" Target="../media/image18.png"/><Relationship Id="rId6" Type="http://schemas.openxmlformats.org/officeDocument/2006/relationships/image" Target="../media/image79.svg"/><Relationship Id="rId28" Type="http://schemas.openxmlformats.org/officeDocument/2006/relationships/image" Target="../media/image803.svg"/><Relationship Id="rId31" Type="http://schemas.openxmlformats.org/officeDocument/2006/relationships/image" Target="../media/image297.svg"/><Relationship Id="rId3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>
            <p:custDataLst>
              <p:tags r:id="rId2"/>
            </p:custDataLst>
          </p:nvPr>
        </p:nvSpPr>
        <p:spPr bwMode="gray">
          <a:xfrm>
            <a:off x="0" y="1092741"/>
            <a:ext cx="1993381" cy="4139042"/>
          </a:xfrm>
          <a:prstGeom prst="rect">
            <a:avLst/>
          </a:prstGeom>
          <a:solidFill>
            <a:srgbClr val="00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Untertitel 13"/>
          <p:cNvSpPr>
            <a:spLocks noGrp="1"/>
          </p:cNvSpPr>
          <p:nvPr>
            <p:ph type="subTitle" idx="1"/>
          </p:nvPr>
        </p:nvSpPr>
        <p:spPr>
          <a:xfrm>
            <a:off x="762000" y="5949440"/>
            <a:ext cx="11093539" cy="309846"/>
          </a:xfrm>
        </p:spPr>
        <p:txBody>
          <a:bodyPr/>
          <a:lstStyle/>
          <a:p>
            <a:r>
              <a:rPr lang="cs-CZ" sz="1800" cap="none" dirty="0" smtClean="0"/>
              <a:t>Mgr. Radek </a:t>
            </a:r>
            <a:r>
              <a:rPr lang="cs-CZ" sz="1800" cap="none" dirty="0"/>
              <a:t>Tomanek</a:t>
            </a:r>
            <a:endParaRPr lang="en-US" sz="1800" cap="none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4028" y="5356665"/>
            <a:ext cx="11093539" cy="467892"/>
          </a:xfrm>
        </p:spPr>
        <p:txBody>
          <a:bodyPr/>
          <a:lstStyle/>
          <a:p>
            <a:r>
              <a:rPr lang="cs-CZ" sz="2000" dirty="0"/>
              <a:t>Značení chirurgických </a:t>
            </a:r>
            <a:r>
              <a:rPr lang="cs-CZ" sz="2000" dirty="0" smtClean="0"/>
              <a:t>nástrojů z pohledu výrobce </a:t>
            </a:r>
            <a:r>
              <a:rPr lang="cs-CZ" sz="2000" dirty="0"/>
              <a:t/>
            </a:r>
            <a:br>
              <a:rPr lang="cs-CZ" sz="2000" dirty="0"/>
            </a:br>
            <a:endParaRPr lang="en-US" sz="2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2105025" y="1219200"/>
            <a:ext cx="6172199" cy="4012582"/>
            <a:chOff x="5447928" y="4401108"/>
            <a:chExt cx="2067756" cy="1249953"/>
          </a:xfrm>
        </p:grpSpPr>
        <p:pic>
          <p:nvPicPr>
            <p:cNvPr id="7" name="Obrázok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7928" y="4401108"/>
              <a:ext cx="2067756" cy="1249953"/>
            </a:xfrm>
            <a:prstGeom prst="rect">
              <a:avLst/>
            </a:prstGeom>
          </p:spPr>
        </p:pic>
        <p:pic>
          <p:nvPicPr>
            <p:cNvPr id="8" name="Obrázok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7899" y="5166573"/>
              <a:ext cx="532858" cy="31121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370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2"/>
                </a:solidFill>
              </a:rPr>
              <a:t>Možné</a:t>
            </a:r>
            <a:r>
              <a:rPr lang="cs-CZ" dirty="0" smtClean="0"/>
              <a:t> </a:t>
            </a:r>
            <a:r>
              <a:rPr lang="cs-CZ" sz="3600" dirty="0">
                <a:solidFill>
                  <a:schemeClr val="tx2"/>
                </a:solidFill>
              </a:rPr>
              <a:t>rizika přenesení UDI na ZP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Čitelnost</a:t>
            </a:r>
            <a:r>
              <a:rPr lang="cs-CZ" dirty="0"/>
              <a:t> </a:t>
            </a:r>
            <a:endParaRPr lang="cs-CZ" dirty="0" smtClean="0"/>
          </a:p>
          <a:p>
            <a:r>
              <a:rPr lang="en-US" dirty="0" err="1" smtClean="0"/>
              <a:t>Velikost</a:t>
            </a:r>
            <a:r>
              <a:rPr lang="cs-CZ" dirty="0" smtClean="0"/>
              <a:t>  x </a:t>
            </a:r>
            <a:r>
              <a:rPr lang="en-US" dirty="0" smtClean="0"/>
              <a:t> </a:t>
            </a:r>
            <a:r>
              <a:rPr lang="en-US" dirty="0" err="1" smtClean="0"/>
              <a:t>Kontrast</a:t>
            </a:r>
            <a:endParaRPr lang="cs-CZ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„</a:t>
            </a:r>
            <a:r>
              <a:rPr lang="en-US" dirty="0" err="1"/>
              <a:t>Umístitelnost</a:t>
            </a:r>
            <a:r>
              <a:rPr lang="en-US" dirty="0"/>
              <a:t>“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nástroji</a:t>
            </a:r>
            <a:endParaRPr lang="en-US" dirty="0"/>
          </a:p>
          <a:p>
            <a:r>
              <a:rPr lang="en-US" dirty="0" err="1" smtClean="0"/>
              <a:t>Rovná</a:t>
            </a:r>
            <a:r>
              <a:rPr lang="en-US" dirty="0" smtClean="0"/>
              <a:t> </a:t>
            </a:r>
            <a:r>
              <a:rPr lang="en-US" dirty="0" err="1"/>
              <a:t>plocha</a:t>
            </a:r>
            <a:r>
              <a:rPr lang="en-US" dirty="0"/>
              <a:t> vs. </a:t>
            </a:r>
            <a:r>
              <a:rPr lang="en-US" dirty="0" smtClean="0"/>
              <a:t>radius</a:t>
            </a:r>
            <a:endParaRPr lang="cs-CZ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Narušení</a:t>
            </a:r>
            <a:r>
              <a:rPr lang="en-US" dirty="0" smtClean="0"/>
              <a:t> </a:t>
            </a:r>
            <a:r>
              <a:rPr lang="en-US" dirty="0" err="1"/>
              <a:t>povrchu</a:t>
            </a:r>
            <a:r>
              <a:rPr lang="en-US" dirty="0"/>
              <a:t> </a:t>
            </a:r>
            <a:r>
              <a:rPr lang="en-US" dirty="0" err="1" smtClean="0"/>
              <a:t>nástroje</a:t>
            </a:r>
            <a:endParaRPr lang="cs-CZ" dirty="0"/>
          </a:p>
          <a:p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/>
              <a:t>laseru</a:t>
            </a:r>
            <a:r>
              <a:rPr lang="en-US" dirty="0"/>
              <a:t>, </a:t>
            </a:r>
            <a:r>
              <a:rPr lang="en-US" dirty="0" err="1"/>
              <a:t>výkon</a:t>
            </a:r>
            <a:r>
              <a:rPr lang="en-US" dirty="0"/>
              <a:t>, </a:t>
            </a:r>
            <a:r>
              <a:rPr lang="en-US" dirty="0" err="1" smtClean="0"/>
              <a:t>hloubka</a:t>
            </a:r>
            <a:endParaRPr lang="cs-CZ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Rychlost</a:t>
            </a:r>
            <a:r>
              <a:rPr lang="en-US" dirty="0" smtClean="0"/>
              <a:t> </a:t>
            </a:r>
            <a:r>
              <a:rPr lang="en-US" dirty="0" err="1"/>
              <a:t>nalezení</a:t>
            </a:r>
            <a:r>
              <a:rPr lang="en-US" dirty="0"/>
              <a:t> </a:t>
            </a:r>
            <a:r>
              <a:rPr lang="en-US" dirty="0" err="1"/>
              <a:t>kódu</a:t>
            </a:r>
            <a:r>
              <a:rPr lang="en-US" dirty="0"/>
              <a:t> </a:t>
            </a:r>
            <a:r>
              <a:rPr lang="en-US" dirty="0" err="1"/>
              <a:t>personálem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Spolehlivost</a:t>
            </a:r>
            <a:r>
              <a:rPr lang="en-US" dirty="0"/>
              <a:t> </a:t>
            </a:r>
            <a:r>
              <a:rPr lang="en-US" dirty="0" err="1" smtClean="0"/>
              <a:t>načtení</a:t>
            </a:r>
            <a:r>
              <a:rPr lang="cs-CZ" dirty="0" smtClean="0"/>
              <a:t> x </a:t>
            </a:r>
            <a:r>
              <a:rPr lang="en-US" dirty="0" smtClean="0"/>
              <a:t> </a:t>
            </a:r>
            <a:r>
              <a:rPr lang="en-US" dirty="0" err="1" smtClean="0"/>
              <a:t>Čtečka</a:t>
            </a:r>
            <a:r>
              <a:rPr lang="cs-CZ" dirty="0" smtClean="0"/>
              <a:t> x </a:t>
            </a:r>
            <a:r>
              <a:rPr lang="en-US" dirty="0" smtClean="0"/>
              <a:t> </a:t>
            </a:r>
            <a:r>
              <a:rPr lang="en-US" dirty="0" err="1" smtClean="0"/>
              <a:t>Životnost</a:t>
            </a:r>
            <a:endParaRPr lang="cs-CZ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Opravitelnost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Cena</a:t>
            </a:r>
            <a:endParaRPr lang="en-US" dirty="0"/>
          </a:p>
        </p:txBody>
      </p:sp>
      <p:pic>
        <p:nvPicPr>
          <p:cNvPr id="8" name="Grafik 34">
            <a:extLst>
              <a:ext uri="{FF2B5EF4-FFF2-40B4-BE49-F238E27FC236}">
                <a16:creationId xmlns:a16="http://schemas.microsoft.com/office/drawing/2014/main" xmlns="" id="{1C71E55B-766A-CD45-0D3C-522546392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065433" y="1610404"/>
            <a:ext cx="1346200" cy="1346200"/>
          </a:xfrm>
          <a:prstGeom prst="rect">
            <a:avLst/>
          </a:prstGeom>
        </p:spPr>
      </p:pic>
      <p:pic>
        <p:nvPicPr>
          <p:cNvPr id="9" name="Grafik 28">
            <a:extLst>
              <a:ext uri="{FF2B5EF4-FFF2-40B4-BE49-F238E27FC236}">
                <a16:creationId xmlns:a16="http://schemas.microsoft.com/office/drawing/2014/main" xmlns="" id="{D08C1E4F-AEA8-B1E9-C39A-8B99CB2D3D5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9305221" y="2548795"/>
            <a:ext cx="1346200" cy="1346200"/>
          </a:xfrm>
          <a:prstGeom prst="rect">
            <a:avLst/>
          </a:prstGeom>
        </p:spPr>
      </p:pic>
      <p:pic>
        <p:nvPicPr>
          <p:cNvPr id="10" name="Grafik 32">
            <a:extLst>
              <a:ext uri="{FF2B5EF4-FFF2-40B4-BE49-F238E27FC236}">
                <a16:creationId xmlns:a16="http://schemas.microsoft.com/office/drawing/2014/main" xmlns="" id="{E892488B-A196-B642-1286-1AFAC8F4E33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7065433" y="3495472"/>
            <a:ext cx="1346200" cy="1346200"/>
          </a:xfrm>
          <a:prstGeom prst="rect">
            <a:avLst/>
          </a:prstGeom>
        </p:spPr>
      </p:pic>
      <p:pic>
        <p:nvPicPr>
          <p:cNvPr id="11" name="Grafik 4">
            <a:extLst>
              <a:ext uri="{FF2B5EF4-FFF2-40B4-BE49-F238E27FC236}">
                <a16:creationId xmlns:a16="http://schemas.microsoft.com/office/drawing/2014/main" xmlns="" id="{2CA0FBD4-CD08-B61A-C6A3-10537AB007B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364842" y="4259866"/>
            <a:ext cx="1346200" cy="1346200"/>
          </a:xfrm>
          <a:prstGeom prst="rect">
            <a:avLst/>
          </a:prstGeom>
        </p:spPr>
      </p:pic>
      <p:pic>
        <p:nvPicPr>
          <p:cNvPr id="12" name="Grafik 41">
            <a:extLst>
              <a:ext uri="{FF2B5EF4-FFF2-40B4-BE49-F238E27FC236}">
                <a16:creationId xmlns:a16="http://schemas.microsoft.com/office/drawing/2014/main" xmlns="" id="{BE0CE8AD-63C0-C2BC-E2AB-DAB1AADCAED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42"/>
              </a:ext>
            </a:extLst>
          </a:blip>
          <a:stretch>
            <a:fillRect/>
          </a:stretch>
        </p:blipFill>
        <p:spPr>
          <a:xfrm>
            <a:off x="7065433" y="5056791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7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19259" y="564664"/>
            <a:ext cx="10822047" cy="1189288"/>
          </a:xfrm>
        </p:spPr>
        <p:txBody>
          <a:bodyPr/>
          <a:lstStyle/>
          <a:p>
            <a:r>
              <a:rPr lang="cs-CZ" sz="1400" dirty="0">
                <a:latin typeface="+mj-lt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1400" dirty="0">
                <a:latin typeface="+mj-lt"/>
                <a:cs typeface="Calibri" panose="020F0502020204030204" pitchFamily="34" charset="0"/>
              </a:rPr>
              <a:t/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Legislativa ZP - chirurgického nástroje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19260" y="2046514"/>
            <a:ext cx="8618654" cy="3760470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Poskytovatel </a:t>
            </a:r>
            <a:r>
              <a:rPr lang="cs-CZ" sz="1800" b="1" dirty="0">
                <a:effectLst/>
                <a:latin typeface="+mn-lt"/>
                <a:ea typeface="Times New Roman" panose="02020603050405020304" pitchFamily="18" charset="0"/>
              </a:rPr>
              <a:t>do zdravotnické dokumentace 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eviduje </a:t>
            </a:r>
            <a:r>
              <a:rPr lang="cs-CZ" sz="1800" dirty="0">
                <a:latin typeface="+mn-lt"/>
                <a:ea typeface="Times New Roman" panose="02020603050405020304" pitchFamily="18" charset="0"/>
              </a:rPr>
              <a:t>nejenom Z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P třídy III, ale i </a:t>
            </a:r>
            <a:r>
              <a:rPr lang="cs-CZ" sz="1800" dirty="0" err="1">
                <a:effectLst/>
                <a:latin typeface="+mn-lt"/>
                <a:ea typeface="Times New Roman" panose="02020603050405020304" pitchFamily="18" charset="0"/>
              </a:rPr>
              <a:t>IIb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§ 39 odst. 6 - Poskytovatel zdravotních služeb je povinen vést dokumentaci používaných prostředků,</a:t>
            </a:r>
            <a:endParaRPr lang="cs-CZ" sz="1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</a:t>
            </a: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u kterých </a:t>
            </a:r>
            <a:r>
              <a:rPr lang="cs-CZ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musí být prováděna </a:t>
            </a:r>
            <a:r>
              <a:rPr lang="cs-CZ" sz="1800" b="1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instruktáž</a:t>
            </a:r>
          </a:p>
          <a:p>
            <a:pPr marL="449580" algn="just"/>
            <a:r>
              <a:rPr lang="cs-CZ" sz="1800" b="1" i="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cs-CZ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cs-CZ" sz="18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u kterých musí být prováděna bezpečnostně technická kontrola</a:t>
            </a:r>
            <a:r>
              <a:rPr lang="cs-CZ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</a:t>
            </a:r>
            <a:endParaRPr lang="cs-CZ" sz="18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i="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)</a:t>
            </a: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které jsou právním předpisem upravujícím oblast metrologie označeny jako </a:t>
            </a:r>
            <a:r>
              <a:rPr lang="cs-CZ" sz="18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   </a:t>
            </a:r>
          </a:p>
          <a:p>
            <a:r>
              <a:rPr lang="cs-CZ" sz="18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          </a:t>
            </a:r>
            <a:r>
              <a:rPr lang="cs-CZ" sz="18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pracovní </a:t>
            </a:r>
            <a:r>
              <a:rPr lang="cs-CZ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měřidla stanovená</a:t>
            </a:r>
            <a:r>
              <a:rPr lang="cs-CZ" sz="1800" dirty="0">
                <a:effectLst/>
                <a:latin typeface="+mn-lt"/>
                <a:ea typeface="Calibri" panose="020F0502020204030204" pitchFamily="34" charset="0"/>
              </a:rPr>
              <a:t> </a:t>
            </a:r>
          </a:p>
          <a:p>
            <a:endParaRPr lang="cs-CZ" sz="18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cs-CZ" sz="1800" dirty="0"/>
          </a:p>
          <a:p>
            <a:r>
              <a:rPr lang="cs-CZ" sz="1800" dirty="0"/>
              <a:t> </a:t>
            </a:r>
          </a:p>
          <a:p>
            <a:r>
              <a:rPr lang="cs-CZ" sz="1800" dirty="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53DB8EF3-E230-4E21-B269-D5122A82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51" y="4505188"/>
            <a:ext cx="3360855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50693" y="1314178"/>
            <a:ext cx="11227650" cy="223702"/>
          </a:xfrm>
        </p:spPr>
        <p:txBody>
          <a:bodyPr/>
          <a:lstStyle/>
          <a:p>
            <a:r>
              <a:rPr lang="cs-CZ" sz="1400" dirty="0">
                <a:latin typeface="+mj-lt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1400" dirty="0">
                <a:latin typeface="+mj-lt"/>
                <a:cs typeface="Calibri" panose="020F0502020204030204" pitchFamily="34" charset="0"/>
              </a:rPr>
              <a:t/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Legislativa ZP - chirurgického nástroje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13656" y="1426029"/>
            <a:ext cx="11364687" cy="5475514"/>
          </a:xfrm>
        </p:spPr>
        <p:txBody>
          <a:bodyPr/>
          <a:lstStyle/>
          <a:p>
            <a:pPr marL="449580" algn="just"/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Dokumentace používaných prostředků obsahuje</a:t>
            </a:r>
          </a:p>
          <a:p>
            <a:pPr marL="449580" algn="just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a)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obchodní název prostředku,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doplněk názvu označující model prostředku, pokud existuje,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c) jedinečnou identifikaci prostředku; nebyla-li prostředku přidělena, tak identifikaci prostředku uvedením čísla šarže nebo sériové číslo prostředku, před kterým jsou uvedena slova „ČÍSLO ŠARŽE“ nebo „SÉRIOVÉ ČÍSLO“ nebo případně rovnocenný symbol,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d)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označení rizikové třídy nebo skutečnosti, že se jedná o aktivní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implantabilní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prostředek,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e)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jméno nebo název výrobce,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f)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jméno nebo název distributora, nebyl-li výrobek dodán přímo výrobcem,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g)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datum uvedení prostředku do provozu 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9580" algn="just"/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h)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záznam o provedených instruktážích, bezpečnostně technických kontrolách, opravách a revizích prostředku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Pokud tedy bude u nástroje třídy I požadavek na pravidelnou BTK, tak se eviduje (</a:t>
            </a:r>
            <a:r>
              <a:rPr lang="cs-CZ" sz="1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 ve zdravotnické dokumentaci, ale na OZT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ale záleží na tom, jak je to napsáno v IFU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71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DSC_2440.JPG"/>
          <p:cNvPicPr>
            <a:picLocks/>
          </p:cNvPicPr>
          <p:nvPr/>
        </p:nvPicPr>
        <p:blipFill>
          <a:blip r:embed="rId4" cstate="print"/>
          <a:srcRect t="20822" b="8177"/>
          <a:stretch>
            <a:fillRect/>
          </a:stretch>
        </p:blipFill>
        <p:spPr>
          <a:xfrm>
            <a:off x="0" y="1089282"/>
            <a:ext cx="12190026" cy="5769464"/>
          </a:xfrm>
          <a:prstGeom prst="rect">
            <a:avLst/>
          </a:prstGeom>
        </p:spPr>
      </p:pic>
      <p:sp>
        <p:nvSpPr>
          <p:cNvPr id="10" name="Rechteck 7"/>
          <p:cNvSpPr/>
          <p:nvPr/>
        </p:nvSpPr>
        <p:spPr>
          <a:xfrm>
            <a:off x="1993381" y="5228015"/>
            <a:ext cx="10198619" cy="162998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hpStaticClosingRemarks01"/>
          <p:cNvSpPr>
            <a:spLocks noGrp="1"/>
          </p:cNvSpPr>
          <p:nvPr>
            <p:ph type="ctrTitle"/>
          </p:nvPr>
        </p:nvSpPr>
        <p:spPr>
          <a:xfrm>
            <a:off x="2208580" y="5336769"/>
            <a:ext cx="9646958" cy="449896"/>
          </a:xfrm>
        </p:spPr>
        <p:txBody>
          <a:bodyPr>
            <a:noAutofit/>
          </a:bodyPr>
          <a:lstStyle/>
          <a:p>
            <a:r>
              <a:rPr lang="cs-CZ" dirty="0"/>
              <a:t>Děkuji</a:t>
            </a:r>
            <a:endParaRPr lang="de-DE" dirty="0"/>
          </a:p>
        </p:txBody>
      </p:sp>
      <p:sp>
        <p:nvSpPr>
          <p:cNvPr id="16" name="shpStaticClosingRemarks02"/>
          <p:cNvSpPr>
            <a:spLocks noGrp="1"/>
          </p:cNvSpPr>
          <p:nvPr>
            <p:ph type="subTitle" idx="1"/>
          </p:nvPr>
        </p:nvSpPr>
        <p:spPr>
          <a:xfrm>
            <a:off x="2208580" y="5768718"/>
            <a:ext cx="9646958" cy="431900"/>
          </a:xfrm>
        </p:spPr>
        <p:txBody>
          <a:bodyPr/>
          <a:lstStyle/>
          <a:p>
            <a:r>
              <a:rPr lang="cs-CZ" sz="2800" dirty="0"/>
              <a:t>Za váš čas</a:t>
            </a:r>
            <a:endParaRPr lang="de-DE" sz="2800" dirty="0"/>
          </a:p>
        </p:txBody>
      </p:sp>
      <p:sp>
        <p:nvSpPr>
          <p:cNvPr id="12" name="Rechteck 11"/>
          <p:cNvSpPr/>
          <p:nvPr/>
        </p:nvSpPr>
        <p:spPr bwMode="gray">
          <a:xfrm>
            <a:off x="0" y="1089282"/>
            <a:ext cx="1993381" cy="4139042"/>
          </a:xfrm>
          <a:prstGeom prst="rect">
            <a:avLst/>
          </a:prstGeom>
          <a:solidFill>
            <a:srgbClr val="00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57977" y="564664"/>
            <a:ext cx="10583329" cy="1189288"/>
          </a:xfrm>
        </p:spPr>
        <p:txBody>
          <a:bodyPr/>
          <a:lstStyle/>
          <a:p>
            <a:r>
              <a:rPr lang="cs-CZ" sz="1400" dirty="0">
                <a:latin typeface="+mj-lt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1400" dirty="0">
                <a:latin typeface="+mj-lt"/>
                <a:cs typeface="Calibri" panose="020F0502020204030204" pitchFamily="34" charset="0"/>
              </a:rPr>
              <a:t/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1400" dirty="0">
                <a:latin typeface="+mj-lt"/>
                <a:cs typeface="Calibri" panose="020F0502020204030204" pitchFamily="34" charset="0"/>
              </a:rPr>
              <a:t/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1400" dirty="0">
                <a:latin typeface="+mj-lt"/>
                <a:cs typeface="Calibri" panose="020F0502020204030204" pitchFamily="34" charset="0"/>
              </a:rPr>
              <a:t/>
            </a:r>
            <a:br>
              <a:rPr lang="cs-CZ" sz="1400" dirty="0">
                <a:latin typeface="+mj-lt"/>
                <a:cs typeface="Calibri" panose="020F0502020204030204" pitchFamily="34" charset="0"/>
              </a:rPr>
            </a:br>
            <a:r>
              <a:rPr lang="cs-CZ" sz="2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cs-CZ" sz="2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r>
              <a:rPr lang="cs-CZ" sz="2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cs-CZ" sz="20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</a:br>
            <a:r>
              <a:rPr lang="cs-CZ" sz="3600" dirty="0" smtClean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MDR – </a:t>
            </a:r>
            <a:r>
              <a:rPr lang="cs-CZ" sz="3600" dirty="0" err="1" smtClean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Medical</a:t>
            </a:r>
            <a:r>
              <a:rPr lang="cs-CZ" sz="3600" dirty="0" smtClean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cs-CZ" sz="3600" dirty="0" err="1" smtClean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Devices</a:t>
            </a:r>
            <a:r>
              <a:rPr lang="cs-CZ" sz="3600" dirty="0" smtClean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cs-CZ" sz="3600" dirty="0" err="1" smtClean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Regulation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57977" y="1840230"/>
            <a:ext cx="11134023" cy="4206240"/>
          </a:xfrm>
        </p:spPr>
        <p:txBody>
          <a:bodyPr/>
          <a:lstStyle/>
          <a:p>
            <a:endParaRPr lang="cs-CZ" sz="1800" b="1" dirty="0" smtClean="0"/>
          </a:p>
          <a:p>
            <a:endParaRPr lang="cs-CZ" sz="18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NAŘÍZENÍ EVROPSKÉHO PARLAMENTU A RADY (EU) 2017/745 ze dne 5. dubna 2017 o zdravotnických prostředcích, změně směrnice 2001/83/ES, nařízení (ES) č. 178/2002 a nařízení (ES) č. 1223/2009 a o zrušení směrnic Rady 90/385/EHS a 93/42/EHS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Platnost </a:t>
            </a:r>
            <a:r>
              <a:rPr lang="cs-CZ" sz="1800" dirty="0"/>
              <a:t>od 26. května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 smtClean="0"/>
              <a:t>Účinnost </a:t>
            </a:r>
            <a:r>
              <a:rPr lang="cs-CZ" sz="1800" dirty="0"/>
              <a:t>od 26. května 2021</a:t>
            </a:r>
          </a:p>
          <a:p>
            <a:endParaRPr lang="cs-CZ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6" y="3334892"/>
            <a:ext cx="3383537" cy="33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MDR – článek 27</a:t>
            </a:r>
            <a:endParaRPr lang="en-US" sz="3600" dirty="0">
              <a:solidFill>
                <a:schemeClr val="accent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85826" y="1988679"/>
            <a:ext cx="9734549" cy="4318587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/>
              <a:t>Předtím </a:t>
            </a:r>
            <a:r>
              <a:rPr lang="cs-CZ" dirty="0"/>
              <a:t>než je </a:t>
            </a:r>
            <a:r>
              <a:rPr lang="cs-CZ" dirty="0" smtClean="0"/>
              <a:t>prostředek uveden </a:t>
            </a:r>
            <a:r>
              <a:rPr lang="cs-CZ" dirty="0"/>
              <a:t>na trh, </a:t>
            </a:r>
            <a:r>
              <a:rPr lang="cs-CZ" b="1" dirty="0"/>
              <a:t>přidělí výrobce prostředku,</a:t>
            </a:r>
            <a:r>
              <a:rPr lang="cs-CZ" dirty="0"/>
              <a:t> a případně i všem vyšším úrovním obalu, jedinečnou identifikaci </a:t>
            </a:r>
            <a:r>
              <a:rPr lang="cs-CZ" dirty="0" smtClean="0"/>
              <a:t>prostředku UDI (</a:t>
            </a:r>
            <a:r>
              <a:rPr lang="cs-CZ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U</a:t>
            </a:r>
            <a:r>
              <a:rPr lang="cs-CZ" dirty="0" err="1" smtClean="0">
                <a:latin typeface="Arial" charset="0"/>
                <a:cs typeface="Arial" charset="0"/>
              </a:rPr>
              <a:t>nique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</a:t>
            </a:r>
            <a:r>
              <a:rPr lang="cs-CZ" dirty="0" err="1">
                <a:latin typeface="Arial" charset="0"/>
                <a:cs typeface="Arial" charset="0"/>
              </a:rPr>
              <a:t>evice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</a:t>
            </a:r>
            <a:r>
              <a:rPr lang="cs-CZ" dirty="0" err="1" smtClean="0">
                <a:latin typeface="Arial" charset="0"/>
                <a:cs typeface="Arial" charset="0"/>
              </a:rPr>
              <a:t>dentification</a:t>
            </a:r>
            <a:r>
              <a:rPr lang="cs-CZ" dirty="0">
                <a:latin typeface="Arial" charset="0"/>
                <a:cs typeface="Arial" charset="0"/>
              </a:rPr>
              <a:t>)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/>
              <a:t>vytvořenou </a:t>
            </a:r>
            <a:r>
              <a:rPr lang="cs-CZ" dirty="0"/>
              <a:t>v souladu s pravidly vydávajícího subjektu jmenovaného Komisí v souladu s odstavcem </a:t>
            </a:r>
            <a:r>
              <a:rPr lang="cs-CZ" dirty="0" smtClean="0"/>
              <a:t>2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466" y="3844337"/>
            <a:ext cx="3175268" cy="22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Braun Melsungen AG</a:t>
            </a:r>
            <a:endParaRPr lang="en-US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50"/>
              </a:spcAft>
            </a:pPr>
            <a:r>
              <a:rPr lang="cs-CZ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UDI – značení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Identifikátor prostředku </a:t>
            </a:r>
            <a:r>
              <a:rPr lang="cs-CZ" dirty="0" smtClean="0"/>
              <a:t>UDI-DI </a:t>
            </a:r>
            <a:r>
              <a:rPr lang="cs-CZ" dirty="0"/>
              <a:t>vyjádřen jako GTIN. Identifikátor prostředku UDI-DI udává statickou informaci na úrovni jednotky použití.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Identifikátor výroby UDI-PI nese dynamické informace jako sériové číslo, šarže, datum výroby a datum použitelnosti vyjádřené aplikačními identifikátory.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Nosič </a:t>
            </a:r>
            <a:r>
              <a:rPr lang="cs-CZ" dirty="0"/>
              <a:t>kódu může obsahovat i jiné informace, než jenom UDI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22" y="3562350"/>
            <a:ext cx="7676895" cy="1420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0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Braun Melsungen AG</a:t>
            </a:r>
            <a:endParaRPr lang="en-US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Povinnost značení UDI - termíny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en-US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163452" y="2384886"/>
          <a:ext cx="10477164" cy="3816423"/>
        </p:xfrm>
        <a:graphic>
          <a:graphicData uri="http://schemas.openxmlformats.org/drawingml/2006/table">
            <a:tbl>
              <a:tblPr/>
              <a:tblGrid>
                <a:gridCol w="8311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5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2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u 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implantabilních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 prostředků a prostředků třídy III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26.05.2021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253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u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prostředků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tříd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 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IIa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 a 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IIb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26.05.2023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2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u prostředků třídy I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26.05.2025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pokud jde o prostředky určené k opakovanému použití, které musí být opatřeny nosičem UDI na samotném prostředku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 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RotisSansSerif" panose="020B0500000000000000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2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implantabilní prostředky a prostředky třídy III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26.05.2023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253">
                <a:tc>
                  <a:txBody>
                    <a:bodyPr/>
                    <a:lstStyle/>
                    <a:p>
                      <a:pPr algn="l" fontAlgn="ctr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prostředky tříd IIa a IIb 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26.05.2025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9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prostředky třídy I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tisSansSerif" panose="020B0500000000000000" pitchFamily="34" charset="0"/>
                        </a:rPr>
                        <a:t>26.05.2027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31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Na </a:t>
            </a:r>
            <a:r>
              <a:rPr lang="en-US" b="1" dirty="0" err="1"/>
              <a:t>obalu</a:t>
            </a:r>
            <a:endParaRPr lang="en-US" b="1" dirty="0"/>
          </a:p>
          <a:p>
            <a:r>
              <a:rPr lang="en-US" dirty="0"/>
              <a:t>UDI </a:t>
            </a:r>
            <a:r>
              <a:rPr lang="en-US" dirty="0" err="1"/>
              <a:t>vyznačen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obalu</a:t>
            </a:r>
            <a:r>
              <a:rPr lang="en-US" dirty="0" smtClean="0"/>
              <a:t>/</a:t>
            </a:r>
            <a:r>
              <a:rPr lang="en-US" dirty="0" err="1" smtClean="0"/>
              <a:t>etiketě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22" y="3095625"/>
            <a:ext cx="7676895" cy="142083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Povinnost značení UDI </a:t>
            </a:r>
          </a:p>
        </p:txBody>
      </p:sp>
    </p:spTree>
    <p:extLst>
      <p:ext uri="{BB962C8B-B14F-4D97-AF65-F5344CB8AC3E}">
        <p14:creationId xmlns:p14="http://schemas.microsoft.com/office/powerpoint/2010/main" val="36876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err="1"/>
              <a:t>Přímo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ZP</a:t>
            </a:r>
          </a:p>
          <a:p>
            <a:r>
              <a:rPr lang="pl-PL" dirty="0"/>
              <a:t>UDI </a:t>
            </a:r>
            <a:r>
              <a:rPr lang="pl-PL" dirty="0" err="1"/>
              <a:t>vyznačen</a:t>
            </a:r>
            <a:r>
              <a:rPr lang="pl-PL" dirty="0"/>
              <a:t> </a:t>
            </a:r>
            <a:r>
              <a:rPr lang="pl-PL" dirty="0" err="1" smtClean="0"/>
              <a:t>přímo</a:t>
            </a:r>
            <a:r>
              <a:rPr lang="pl-PL" dirty="0" smtClean="0"/>
              <a:t> na </a:t>
            </a:r>
            <a:r>
              <a:rPr lang="pl-PL" dirty="0"/>
              <a:t>ZP (u </a:t>
            </a:r>
            <a:r>
              <a:rPr lang="pl-PL" dirty="0" err="1" smtClean="0"/>
              <a:t>opakovaně</a:t>
            </a:r>
            <a:r>
              <a:rPr lang="pl-PL" dirty="0" smtClean="0"/>
              <a:t> </a:t>
            </a:r>
            <a:r>
              <a:rPr lang="en-US" dirty="0" err="1" smtClean="0"/>
              <a:t>používaných</a:t>
            </a:r>
            <a:r>
              <a:rPr lang="en-US" dirty="0" smtClean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vyžadujících</a:t>
            </a:r>
            <a:r>
              <a:rPr lang="en-US" dirty="0"/>
              <a:t> </a:t>
            </a:r>
            <a:r>
              <a:rPr lang="en-US" dirty="0" err="1"/>
              <a:t>sterilizaci</a:t>
            </a:r>
            <a:r>
              <a:rPr lang="en-US" dirty="0"/>
              <a:t>)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 </a:t>
            </a:r>
            <a:r>
              <a:rPr lang="cs-CZ" u="sng" dirty="0" err="1" smtClean="0"/>
              <a:t>DataMatrix</a:t>
            </a:r>
            <a:r>
              <a:rPr lang="cs-CZ" dirty="0" smtClean="0"/>
              <a:t>                                                                </a:t>
            </a:r>
            <a:r>
              <a:rPr lang="cs-CZ" u="sng" dirty="0" smtClean="0"/>
              <a:t>RFID čip</a:t>
            </a:r>
            <a:endParaRPr lang="en-US" u="sng" dirty="0"/>
          </a:p>
        </p:txBody>
      </p:sp>
      <p:pic>
        <p:nvPicPr>
          <p:cNvPr id="4" name="Picture 3" descr="IMG_011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1057000" y="3723923"/>
            <a:ext cx="38179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90" y="3723923"/>
            <a:ext cx="4125150" cy="13321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Povinnost značení UDI </a:t>
            </a:r>
          </a:p>
        </p:txBody>
      </p:sp>
    </p:spTree>
    <p:extLst>
      <p:ext uri="{BB962C8B-B14F-4D97-AF65-F5344CB8AC3E}">
        <p14:creationId xmlns:p14="http://schemas.microsoft.com/office/powerpoint/2010/main" val="26844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3301" y="657430"/>
            <a:ext cx="10692237" cy="863800"/>
          </a:xfrm>
        </p:spPr>
        <p:txBody>
          <a:bodyPr/>
          <a:lstStyle/>
          <a:p>
            <a:r>
              <a:rPr lang="cs-CZ" sz="3600" dirty="0">
                <a:solidFill>
                  <a:schemeClr val="accent2"/>
                </a:solidFill>
              </a:rPr>
              <a:t>Vysvětlení ke značení nástrojů v praxi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2605" y="4609922"/>
            <a:ext cx="2050745" cy="16510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454" y="2904132"/>
            <a:ext cx="1724220" cy="1426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590" y="2904132"/>
            <a:ext cx="2391660" cy="12736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215" y="4609922"/>
            <a:ext cx="1696410" cy="52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975" y="4943742"/>
            <a:ext cx="1918890" cy="8908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727" y="4855900"/>
            <a:ext cx="1850015" cy="1366365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56727" y="1903678"/>
            <a:ext cx="5219221" cy="4318587"/>
          </a:xfrm>
        </p:spPr>
        <p:txBody>
          <a:bodyPr/>
          <a:lstStyle/>
          <a:p>
            <a:r>
              <a:rPr lang="cs-CZ" b="1" u="sng" dirty="0" err="1" smtClean="0"/>
              <a:t>DataMatrix</a:t>
            </a:r>
            <a:r>
              <a:rPr lang="cs-CZ" b="1" u="sng" dirty="0" smtClean="0"/>
              <a:t> kód</a:t>
            </a:r>
          </a:p>
          <a:p>
            <a:endParaRPr lang="cs-CZ" b="1" u="sng" dirty="0"/>
          </a:p>
          <a:p>
            <a:endParaRPr lang="cs-CZ" b="1" u="sng" dirty="0" smtClean="0"/>
          </a:p>
          <a:p>
            <a:endParaRPr lang="cs-CZ" b="1" u="sng" dirty="0"/>
          </a:p>
          <a:p>
            <a:endParaRPr lang="cs-CZ" b="1" u="sng" dirty="0" smtClean="0"/>
          </a:p>
          <a:p>
            <a:endParaRPr lang="cs-CZ" b="1" u="sng" dirty="0"/>
          </a:p>
          <a:p>
            <a:endParaRPr lang="cs-CZ" b="1" u="sng" dirty="0" smtClean="0"/>
          </a:p>
          <a:p>
            <a:endParaRPr lang="cs-CZ" b="1" u="sng" dirty="0"/>
          </a:p>
          <a:p>
            <a:r>
              <a:rPr lang="cs-CZ" b="1" u="sng" dirty="0" smtClean="0"/>
              <a:t>RFID čip</a:t>
            </a:r>
            <a:endParaRPr lang="cs-CZ" b="1" u="sng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727" y="2457836"/>
            <a:ext cx="1710255" cy="15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886" y="657430"/>
            <a:ext cx="11082652" cy="863800"/>
          </a:xfrm>
        </p:spPr>
        <p:txBody>
          <a:bodyPr anchor="b">
            <a:normAutofit/>
          </a:bodyPr>
          <a:lstStyle/>
          <a:p>
            <a:r>
              <a:rPr lang="cs-CZ" sz="3600" dirty="0" err="1">
                <a:solidFill>
                  <a:schemeClr val="tx2"/>
                </a:solidFill>
              </a:rPr>
              <a:t>Datamatrix</a:t>
            </a:r>
            <a:r>
              <a:rPr lang="cs-CZ" sz="3600" dirty="0">
                <a:solidFill>
                  <a:schemeClr val="tx2"/>
                </a:solidFill>
              </a:rPr>
              <a:t> kód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BF6107E5-3F9E-4300-AF39-7FD055A32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786" y="2098198"/>
            <a:ext cx="7301940" cy="282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5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itleFullIm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FEROP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SLIDECATEGORY" val="Category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SLIDECATEGORY" val="Category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AlternateClosingRemarks"/>
</p:tagLst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BBraun_150929">
      <a:dk1>
        <a:srgbClr val="000000"/>
      </a:dk1>
      <a:lt1>
        <a:srgbClr val="FFFFFF"/>
      </a:lt1>
      <a:dk2>
        <a:srgbClr val="00B482"/>
      </a:dk2>
      <a:lt2>
        <a:srgbClr val="6E6E6E"/>
      </a:lt2>
      <a:accent1>
        <a:srgbClr val="00B482"/>
      </a:accent1>
      <a:accent2>
        <a:srgbClr val="40C7A1"/>
      </a:accent2>
      <a:accent3>
        <a:srgbClr val="73D6BA"/>
      </a:accent3>
      <a:accent4>
        <a:srgbClr val="99E1CD"/>
      </a:accent4>
      <a:accent5>
        <a:srgbClr val="00567C"/>
      </a:accent5>
      <a:accent6>
        <a:srgbClr val="337896"/>
      </a:accent6>
      <a:hlink>
        <a:srgbClr val="00B482"/>
      </a:hlink>
      <a:folHlink>
        <a:srgbClr val="464646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Širokoúhlá obrazovka</PresentationFormat>
  <Paragraphs>117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RotisSansSerif</vt:lpstr>
      <vt:lpstr>Times New Roman</vt:lpstr>
      <vt:lpstr>Wingdings</vt:lpstr>
      <vt:lpstr>1_Motiv Office</vt:lpstr>
      <vt:lpstr>Larissa</vt:lpstr>
      <vt:lpstr>Značení chirurgických nástrojů z pohledu výrobce  </vt:lpstr>
      <vt:lpstr>                                                                                                                                                                                                                                                        MDR – Medical Devices Regulation </vt:lpstr>
      <vt:lpstr>MDR – článek 27</vt:lpstr>
      <vt:lpstr>UDI – značení</vt:lpstr>
      <vt:lpstr>Povinnost značení UDI - termíny</vt:lpstr>
      <vt:lpstr>Povinnost značení UDI </vt:lpstr>
      <vt:lpstr>Povinnost značení UDI </vt:lpstr>
      <vt:lpstr>Vysvětlení ke značení nástrojů v praxi</vt:lpstr>
      <vt:lpstr>Datamatrix kód</vt:lpstr>
      <vt:lpstr>Možné rizika přenesení UDI na ZP</vt:lpstr>
      <vt:lpstr>                                                                                                                                                                                                                                                    Legislativa ZP - chirurgického nástroje  </vt:lpstr>
      <vt:lpstr>                                                                                                                                                                                                                                                    Legislativa ZP - chirurgického nástroje  </vt:lpstr>
      <vt:lpstr>Děkuji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Značení chirurgických nástrojů</dc:title>
  <dc:creator>Petra Sovakova</dc:creator>
  <cp:lastModifiedBy>Radek Tomanek</cp:lastModifiedBy>
  <cp:revision>30</cp:revision>
  <dcterms:created xsi:type="dcterms:W3CDTF">2022-04-19T08:38:40Z</dcterms:created>
  <dcterms:modified xsi:type="dcterms:W3CDTF">2023-03-22T16:19:35Z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de25a8-ef47-40a7-b7ec-c38f3edc2acf_Enabled">
    <vt:lpwstr>true</vt:lpwstr>
  </property>
  <property fmtid="{D5CDD505-2E9C-101B-9397-08002B2CF9AE}" pid="3" name="MSIP_Label_a8de25a8-ef47-40a7-b7ec-c38f3edc2acf_SetDate">
    <vt:lpwstr>2022-04-19T08:38:40Z</vt:lpwstr>
  </property>
  <property fmtid="{D5CDD505-2E9C-101B-9397-08002B2CF9AE}" pid="4" name="MSIP_Label_a8de25a8-ef47-40a7-b7ec-c38f3edc2acf_Method">
    <vt:lpwstr>Standard</vt:lpwstr>
  </property>
  <property fmtid="{D5CDD505-2E9C-101B-9397-08002B2CF9AE}" pid="5" name="MSIP_Label_a8de25a8-ef47-40a7-b7ec-c38f3edc2acf_Name">
    <vt:lpwstr>a8de25a8-ef47-40a7-b7ec-c38f3edc2acf</vt:lpwstr>
  </property>
  <property fmtid="{D5CDD505-2E9C-101B-9397-08002B2CF9AE}" pid="6" name="MSIP_Label_a8de25a8-ef47-40a7-b7ec-c38f3edc2acf_SiteId">
    <vt:lpwstr>15d1bef2-0a6a-46f9-be4c-023279325e51</vt:lpwstr>
  </property>
  <property fmtid="{D5CDD505-2E9C-101B-9397-08002B2CF9AE}" pid="7" name="MSIP_Label_a8de25a8-ef47-40a7-b7ec-c38f3edc2acf_ActionId">
    <vt:lpwstr>719b1b25-4454-45a1-8378-fbec140816b2</vt:lpwstr>
  </property>
  <property fmtid="{D5CDD505-2E9C-101B-9397-08002B2CF9AE}" pid="8" name="MSIP_Label_a8de25a8-ef47-40a7-b7ec-c38f3edc2acf_ContentBits">
    <vt:lpwstr>0</vt:lpwstr>
  </property>
</Properties>
</file>