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0" r:id="rId3"/>
    <p:sldId id="285" r:id="rId4"/>
    <p:sldId id="271" r:id="rId5"/>
    <p:sldId id="272" r:id="rId6"/>
    <p:sldId id="273" r:id="rId7"/>
    <p:sldId id="284" r:id="rId8"/>
    <p:sldId id="274" r:id="rId9"/>
    <p:sldId id="275" r:id="rId10"/>
    <p:sldId id="276" r:id="rId11"/>
    <p:sldId id="282" r:id="rId12"/>
    <p:sldId id="277" r:id="rId13"/>
    <p:sldId id="283" r:id="rId14"/>
    <p:sldId id="278" r:id="rId15"/>
    <p:sldId id="281" r:id="rId16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A"/>
    <a:srgbClr val="00C696"/>
    <a:srgbClr val="00DFA9"/>
    <a:srgbClr val="97FFD8"/>
    <a:srgbClr val="64645F"/>
    <a:srgbClr val="9C9A94"/>
    <a:srgbClr val="DFDBD3"/>
    <a:srgbClr val="FAF9F5"/>
    <a:srgbClr val="711E82"/>
    <a:srgbClr val="9E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CA5EF-1B77-4B2D-808E-C49D51EBAADD}" v="8258" dt="2023-03-15T16:19:12.174"/>
  </p1510:revLst>
</p1510:revInfo>
</file>

<file path=ppt/tableStyles.xml><?xml version="1.0" encoding="utf-8"?>
<a:tblStyleLst xmlns:a="http://schemas.openxmlformats.org/drawingml/2006/main" def="{5C22544A-7EE6-4342-B048-85BDC9FD1C3A}">
  <a:tblStyle styleId="{4DBAA971-FDCE-CA42-DCA3-1F1E75341A85}" styleName="B. Braun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mpd="sng">
              <a:solidFill>
                <a:srgbClr val="000000"/>
              </a:solidFill>
            </a:ln>
          </a:bottom>
          <a:insideH>
            <a:ln w="9525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firstRow>
      <a:tcStyle>
        <a:tcBdr>
          <a:bottom>
            <a:ln w="15875" cmpd="sng">
              <a:solidFill>
                <a:srgbClr val="000000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71" autoAdjust="0"/>
  </p:normalViewPr>
  <p:slideViewPr>
    <p:cSldViewPr>
      <p:cViewPr varScale="1">
        <p:scale>
          <a:sx n="61" d="100"/>
          <a:sy n="61" d="100"/>
        </p:scale>
        <p:origin x="7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17.03.2023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7C27236-3239-44C6-8255-61E4D0637A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5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75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1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50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45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Insert a text that is related </a:t>
            </a:r>
          </a:p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Fünfte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Sechste</a:t>
            </a:r>
            <a:r>
              <a:rPr lang="en-US" dirty="0"/>
              <a:t> Ebene</a:t>
            </a:r>
          </a:p>
          <a:p>
            <a:pPr lvl="6"/>
            <a:r>
              <a:rPr lang="en-US" dirty="0" err="1"/>
              <a:t>Siebte</a:t>
            </a:r>
            <a:r>
              <a:rPr lang="en-US" dirty="0"/>
              <a:t> Ebene</a:t>
            </a:r>
          </a:p>
          <a:p>
            <a:pPr lvl="7"/>
            <a:r>
              <a:rPr lang="en-US" dirty="0" err="1"/>
              <a:t>Achte</a:t>
            </a:r>
            <a:r>
              <a:rPr lang="en-US" dirty="0"/>
              <a:t>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414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  <a:p>
            <a:pPr lvl="5"/>
            <a:r>
              <a:rPr lang="en-US" dirty="0" err="1"/>
              <a:t>Sechste</a:t>
            </a:r>
            <a:r>
              <a:rPr lang="en-US" dirty="0"/>
              <a:t> Ebene</a:t>
            </a:r>
          </a:p>
          <a:p>
            <a:pPr lvl="6"/>
            <a:r>
              <a:rPr lang="en-US" dirty="0" err="1"/>
              <a:t>Siebte</a:t>
            </a:r>
            <a:r>
              <a:rPr lang="en-US" dirty="0"/>
              <a:t> Ebene</a:t>
            </a:r>
          </a:p>
          <a:p>
            <a:pPr lvl="7"/>
            <a:r>
              <a:rPr lang="en-US" dirty="0" err="1"/>
              <a:t>Achte</a:t>
            </a:r>
            <a:r>
              <a:rPr lang="en-US" dirty="0"/>
              <a:t>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Ebene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noFill/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en-US" dirty="0" err="1"/>
              <a:t>Fünfte</a:t>
            </a:r>
            <a:r>
              <a:rPr lang="en-US" dirty="0"/>
              <a:t>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en-US" dirty="0" err="1"/>
              <a:t>Sechste</a:t>
            </a:r>
            <a:r>
              <a:rPr lang="en-US" dirty="0"/>
              <a:t>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en-US" dirty="0" err="1"/>
              <a:t>Siebte</a:t>
            </a:r>
            <a:r>
              <a:rPr lang="en-US" dirty="0"/>
              <a:t>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en-US" dirty="0" err="1"/>
              <a:t>Achte</a:t>
            </a:r>
            <a:r>
              <a:rPr lang="en-US" dirty="0"/>
              <a:t>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en-US" dirty="0" err="1"/>
              <a:t>Neunte</a:t>
            </a:r>
            <a:r>
              <a:rPr lang="en-US" dirty="0"/>
              <a:t>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  <a:p>
            <a:pPr lvl="5"/>
            <a:r>
              <a:rPr lang="en-US" dirty="0" err="1"/>
              <a:t>Sechste</a:t>
            </a:r>
            <a:r>
              <a:rPr lang="en-US" dirty="0"/>
              <a:t> Ebene</a:t>
            </a:r>
          </a:p>
          <a:p>
            <a:pPr lvl="6"/>
            <a:r>
              <a:rPr lang="en-US" dirty="0" err="1"/>
              <a:t>Siebte</a:t>
            </a:r>
            <a:r>
              <a:rPr lang="en-US" dirty="0"/>
              <a:t> Ebene</a:t>
            </a:r>
          </a:p>
          <a:p>
            <a:pPr lvl="7"/>
            <a:r>
              <a:rPr lang="en-US" dirty="0" err="1"/>
              <a:t>Achte</a:t>
            </a:r>
            <a:r>
              <a:rPr lang="en-US" dirty="0"/>
              <a:t>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7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/>
              <a:t>Skupina B. Braun CZ/SK </a:t>
            </a:r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Ebene</a:t>
            </a:r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Ebene</a:t>
            </a:r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Ebene</a:t>
            </a:r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Ebene</a:t>
            </a:r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2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2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/>
              <a:t>Skupina B. Braun CZ/SK </a:t>
            </a:r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  <a:p>
            <a:pPr lvl="5"/>
            <a:r>
              <a:rPr lang="en-US" dirty="0" err="1"/>
              <a:t>Sechste</a:t>
            </a:r>
            <a:r>
              <a:rPr lang="en-US" dirty="0"/>
              <a:t> Ebene</a:t>
            </a:r>
          </a:p>
          <a:p>
            <a:pPr lvl="6"/>
            <a:r>
              <a:rPr lang="en-US" dirty="0" err="1"/>
              <a:t>Siebte</a:t>
            </a:r>
            <a:r>
              <a:rPr lang="en-US" dirty="0"/>
              <a:t> Ebene</a:t>
            </a:r>
          </a:p>
          <a:p>
            <a:pPr lvl="7"/>
            <a:r>
              <a:rPr lang="en-US" dirty="0" err="1"/>
              <a:t>Achte</a:t>
            </a:r>
            <a:r>
              <a:rPr lang="en-US" dirty="0"/>
              <a:t>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  <a:p>
            <a:pPr lvl="3"/>
            <a:r>
              <a:rPr lang="en-US" dirty="0" err="1"/>
              <a:t>Vierte</a:t>
            </a:r>
            <a:r>
              <a:rPr lang="en-US" dirty="0"/>
              <a:t> Ebene</a:t>
            </a:r>
          </a:p>
          <a:p>
            <a:pPr lvl="4"/>
            <a:r>
              <a:rPr lang="en-US" dirty="0" err="1"/>
              <a:t>Fünfte</a:t>
            </a:r>
            <a:r>
              <a:rPr lang="en-US" dirty="0"/>
              <a:t> Ebene</a:t>
            </a:r>
          </a:p>
          <a:p>
            <a:pPr lvl="5"/>
            <a:r>
              <a:rPr lang="en-US" dirty="0" err="1"/>
              <a:t>Sechste</a:t>
            </a:r>
            <a:r>
              <a:rPr lang="en-US" dirty="0"/>
              <a:t> Ebene</a:t>
            </a:r>
          </a:p>
          <a:p>
            <a:pPr lvl="6"/>
            <a:r>
              <a:rPr lang="en-US" dirty="0" err="1"/>
              <a:t>Siebte</a:t>
            </a:r>
            <a:r>
              <a:rPr lang="en-US" dirty="0"/>
              <a:t> Ebene</a:t>
            </a:r>
          </a:p>
          <a:p>
            <a:pPr lvl="7"/>
            <a:r>
              <a:rPr lang="en-US" dirty="0" err="1"/>
              <a:t>Achte</a:t>
            </a:r>
            <a:r>
              <a:rPr lang="en-US" dirty="0"/>
              <a:t>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Ebene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/>
              <a:t>Skupina B. Braun CZ/SK </a:t>
            </a:r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pl-PL"/>
              <a:t>Skupina B. Braun CZ/SK </a:t>
            </a:r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/>
              <a:t>Skupina B. Braun CZ/SK 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5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/>
              <a:t>Skupina B. Braun CZ/SK </a:t>
            </a:r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Ebene</a:t>
            </a:r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Ebene</a:t>
            </a:r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Ebene</a:t>
            </a:r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Ebene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Space for your icon or image (delete this message)</a:t>
            </a:r>
          </a:p>
        </p:txBody>
      </p:sp>
    </p:spTree>
    <p:extLst>
      <p:ext uri="{BB962C8B-B14F-4D97-AF65-F5344CB8AC3E}">
        <p14:creationId xmlns:p14="http://schemas.microsoft.com/office/powerpoint/2010/main" val="4125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Ebene</a:t>
            </a:r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Ebene</a:t>
            </a:r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Ebene</a:t>
            </a:r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Ebene</a:t>
            </a:r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l-PL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B. Braun CZ/SK </a:t>
            </a:r>
            <a:endParaRPr lang="en-US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en-US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*GRIDLINE01*" hidden="1">
            <a:extLst>
              <a:ext uri="{FF2B5EF4-FFF2-40B4-BE49-F238E27FC236}">
                <a16:creationId xmlns:a16="http://schemas.microsoft.com/office/drawing/2014/main" id="{8722712B-E22E-BF06-2384-8E013038E1DF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800100" y="692992"/>
            <a:ext cx="10798539" cy="5479208"/>
            <a:chOff x="800100" y="692992"/>
            <a:chExt cx="10798539" cy="5479208"/>
          </a:xfrm>
        </p:grpSpPr>
        <p:sp>
          <p:nvSpPr>
            <p:cNvPr id="4" name="*GRIDLINE01*1" hidden="1">
              <a:extLst>
                <a:ext uri="{FF2B5EF4-FFF2-40B4-BE49-F238E27FC236}">
                  <a16:creationId xmlns:a16="http://schemas.microsoft.com/office/drawing/2014/main" id="{45BD0258-1D33-43E8-B731-C1D4FA436CA8}"/>
                </a:ext>
              </a:extLst>
            </p:cNvPr>
            <p:cNvSpPr/>
            <p:nvPr userDrawn="1"/>
          </p:nvSpPr>
          <p:spPr bwMode="gray">
            <a:xfrm>
              <a:off x="800100" y="2247900"/>
              <a:ext cx="10798539" cy="3924300"/>
            </a:xfrm>
            <a:prstGeom prst="rect">
              <a:avLst/>
            </a:prstGeom>
            <a:noFill/>
            <a:ln w="3175" cap="flat" cmpd="sng" algn="ctr">
              <a:solidFill>
                <a:srgbClr val="00B0F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48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*GRIDLINE01*2" hidden="1">
              <a:extLst>
                <a:ext uri="{FF2B5EF4-FFF2-40B4-BE49-F238E27FC236}">
                  <a16:creationId xmlns:a16="http://schemas.microsoft.com/office/drawing/2014/main" id="{27E55973-6F98-A05B-E47C-0B146573801D}"/>
                </a:ext>
              </a:extLst>
            </p:cNvPr>
            <p:cNvSpPr/>
            <p:nvPr userDrawn="1"/>
          </p:nvSpPr>
          <p:spPr bwMode="gray">
            <a:xfrm>
              <a:off x="800100" y="692992"/>
              <a:ext cx="10798539" cy="863800"/>
            </a:xfrm>
            <a:prstGeom prst="rect">
              <a:avLst/>
            </a:prstGeom>
            <a:noFill/>
            <a:ln w="3175" cap="flat" cmpd="sng" algn="ctr">
              <a:solidFill>
                <a:srgbClr val="00B0F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48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78" r:id="rId3"/>
    <p:sldLayoutId id="2147483681" r:id="rId4"/>
    <p:sldLayoutId id="2147483683" r:id="rId5"/>
    <p:sldLayoutId id="2147483685" r:id="rId6"/>
    <p:sldLayoutId id="2147483686" r:id="rId7"/>
    <p:sldLayoutId id="2147483687" r:id="rId8"/>
    <p:sldLayoutId id="2147483709" r:id="rId9"/>
    <p:sldLayoutId id="2147483708" r:id="rId10"/>
    <p:sldLayoutId id="2147483688" r:id="rId11"/>
    <p:sldLayoutId id="2147483690" r:id="rId12"/>
    <p:sldLayoutId id="2147483710" r:id="rId13"/>
    <p:sldLayoutId id="2147483706" r:id="rId14"/>
    <p:sldLayoutId id="2147483703" r:id="rId15"/>
    <p:sldLayoutId id="2147483704" r:id="rId16"/>
    <p:sldLayoutId id="2147483707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sldNum="0" hdr="0" ft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800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8" pos="504" userDrawn="1">
          <p15:clr>
            <a:srgbClr val="A4A3A4"/>
          </p15:clr>
        </p15:guide>
        <p15:guide id="9" pos="73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BC1D247B-2B6B-5B0D-BF1C-6FCD77FDE068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5842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195FA-3AEC-39AA-AC0B-6EFA1B008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501008"/>
            <a:ext cx="6996100" cy="33569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F03C8F-70CA-18BA-0EC9-25035E37A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341" y="4182083"/>
            <a:ext cx="5866537" cy="1227870"/>
          </a:xfrm>
        </p:spPr>
        <p:txBody>
          <a:bodyPr/>
          <a:lstStyle/>
          <a:p>
            <a:r>
              <a:rPr lang="cs-CZ" sz="3800" dirty="0"/>
              <a:t>Od analýzy k optimalizaci nástrojových sít</a:t>
            </a:r>
          </a:p>
        </p:txBody>
      </p:sp>
      <p:sp>
        <p:nvSpPr>
          <p:cNvPr id="7" name="shpTitleInfo">
            <a:extLst>
              <a:ext uri="{FF2B5EF4-FFF2-40B4-BE49-F238E27FC236}">
                <a16:creationId xmlns:a16="http://schemas.microsoft.com/office/drawing/2014/main" id="{C3593EA5-492E-C5C0-67D7-D77E52962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Březen 2023, Petra Olivová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5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A97A"/>
                </a:solidFill>
              </a:rPr>
              <a:t>Součástí optimalizace a standardizace operačních sít je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Navržení nové metodiky sestavení sít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Vyřazení zřídka používaných nástrojů ze standardní sestavy síta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Sjednocení nástrojů na sítě dle </a:t>
            </a:r>
            <a:r>
              <a:rPr lang="cs-CZ" dirty="0" err="1"/>
              <a:t>Aesculap</a:t>
            </a:r>
            <a:r>
              <a:rPr lang="cs-CZ" baseline="30000" dirty="0"/>
              <a:t>®</a:t>
            </a:r>
            <a:r>
              <a:rPr lang="cs-CZ" dirty="0"/>
              <a:t> standardu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Elektronická databáze nástrojů na sítě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Navržení vhodného sterilizačního obalu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Navržení stabilizačních prvků pro nástroje na sítě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Cenová kalkulace investic a provozních úspor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Fotodokumentace vzorového síta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Závěrečná zpráva</a:t>
            </a:r>
          </a:p>
          <a:p>
            <a:pPr lvl="1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cs-CZ" dirty="0"/>
              <a:t>Prezentace výsledků pro vedení nemocnice</a:t>
            </a:r>
          </a:p>
        </p:txBody>
      </p:sp>
      <p:pic>
        <p:nvPicPr>
          <p:cNvPr id="4" name="Grafik 43121">
            <a:extLst>
              <a:ext uri="{FF2B5EF4-FFF2-40B4-BE49-F238E27FC236}">
                <a16:creationId xmlns:a16="http://schemas.microsoft.com/office/drawing/2014/main" id="{DF64F592-39C9-1C4A-D7BB-B1CFCFEF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8276" y="2309894"/>
            <a:ext cx="4057650" cy="4057650"/>
          </a:xfrm>
          <a:prstGeom prst="rect">
            <a:avLst/>
          </a:prstGeom>
        </p:spPr>
      </p:pic>
      <p:pic>
        <p:nvPicPr>
          <p:cNvPr id="5" name="Grafik 28">
            <a:extLst>
              <a:ext uri="{FF2B5EF4-FFF2-40B4-BE49-F238E27FC236}">
                <a16:creationId xmlns:a16="http://schemas.microsoft.com/office/drawing/2014/main" id="{0181B5F2-4C2A-07C6-ABF9-95B050489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6260" y="1952836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DE32E1-F7AC-BDB8-9E59-6AFCFFF31B29}"/>
              </a:ext>
            </a:extLst>
          </p:cNvPr>
          <p:cNvSpPr/>
          <p:nvPr/>
        </p:nvSpPr>
        <p:spPr bwMode="gray">
          <a:xfrm>
            <a:off x="8242884" y="0"/>
            <a:ext cx="3949116" cy="6858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F2F066AE-A458-BF30-DA04-BCE58DEF08FE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gray">
          <a:xfrm>
            <a:off x="0" y="0"/>
            <a:ext cx="8242884" cy="68580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55B1D1-2E5F-1D5E-1674-9956240B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884" y="2151620"/>
            <a:ext cx="3949116" cy="2554760"/>
          </a:xfrm>
        </p:spPr>
        <p:txBody>
          <a:bodyPr/>
          <a:lstStyle/>
          <a:p>
            <a:r>
              <a:rPr lang="cs-CZ" sz="6000" dirty="0" err="1">
                <a:solidFill>
                  <a:srgbClr val="FFFFFF"/>
                </a:solidFill>
              </a:rPr>
              <a:t>Fleet</a:t>
            </a:r>
            <a:r>
              <a:rPr lang="cs-CZ" sz="6000" dirty="0">
                <a:solidFill>
                  <a:srgbClr val="FFFFFF"/>
                </a:solidFill>
              </a:rPr>
              <a:t> care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2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A97A"/>
                </a:solidFill>
              </a:rPr>
              <a:t>Fleet</a:t>
            </a:r>
            <a:r>
              <a:rPr lang="cs-CZ" dirty="0">
                <a:solidFill>
                  <a:srgbClr val="00A97A"/>
                </a:solidFill>
              </a:rPr>
              <a:t> care – možné řešení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7702194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Unikátní kombinací zapůjčení nových chirurgických nástrojů a kontejnerů s kontinuálním autorizovaným servisem a údržbou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Audit sterilizačních procesů a </a:t>
            </a:r>
            <a:r>
              <a:rPr lang="cs-CZ" dirty="0" err="1"/>
              <a:t>předsterilizační</a:t>
            </a:r>
            <a:r>
              <a:rPr lang="cs-CZ" dirty="0"/>
              <a:t> přípravy včetně nastavení přístrojů a postupů na pracovišti centrální sterilizace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Optimalizovaná pojistná zásoba nástrojů na centrální sterilizaci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Softwarové řešení určené ke sledování počtu </a:t>
            </a:r>
            <a:r>
              <a:rPr lang="cs-CZ" dirty="0" err="1"/>
              <a:t>resterilizací</a:t>
            </a:r>
            <a:r>
              <a:rPr lang="cs-CZ" dirty="0"/>
              <a:t> a </a:t>
            </a:r>
            <a:r>
              <a:rPr lang="cs-CZ" dirty="0" err="1"/>
              <a:t>setování</a:t>
            </a:r>
            <a:r>
              <a:rPr lang="cs-CZ" dirty="0"/>
              <a:t> nástrojů včetně kontejnerů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Školení personálu</a:t>
            </a:r>
          </a:p>
        </p:txBody>
      </p:sp>
      <p:pic>
        <p:nvPicPr>
          <p:cNvPr id="4" name="Grafik 24">
            <a:extLst>
              <a:ext uri="{FF2B5EF4-FFF2-40B4-BE49-F238E27FC236}">
                <a16:creationId xmlns:a16="http://schemas.microsoft.com/office/drawing/2014/main" id="{6C27C2EB-591D-8A7B-5E89-0D5CDF4F5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2244" y="1400175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DE32E1-F7AC-BDB8-9E59-6AFCFFF31B29}"/>
              </a:ext>
            </a:extLst>
          </p:cNvPr>
          <p:cNvSpPr/>
          <p:nvPr/>
        </p:nvSpPr>
        <p:spPr bwMode="gray">
          <a:xfrm>
            <a:off x="8242884" y="0"/>
            <a:ext cx="3949116" cy="6858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1" name="Zástupný symbol obrázku 280">
            <a:extLst>
              <a:ext uri="{FF2B5EF4-FFF2-40B4-BE49-F238E27FC236}">
                <a16:creationId xmlns:a16="http://schemas.microsoft.com/office/drawing/2014/main" id="{4A1DC7A0-0086-23A6-52BD-128D746CEC72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8242300" cy="68580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55B1D1-2E5F-1D5E-1674-9956240B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884" y="2151620"/>
            <a:ext cx="3949116" cy="2554760"/>
          </a:xfrm>
        </p:spPr>
        <p:txBody>
          <a:bodyPr/>
          <a:lstStyle/>
          <a:p>
            <a:r>
              <a:rPr lang="cs-CZ" sz="6000" dirty="0">
                <a:solidFill>
                  <a:srgbClr val="FFFFFF"/>
                </a:solidFill>
              </a:rPr>
              <a:t>Otázky, tipy, …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28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A97A"/>
                </a:solidFill>
              </a:rPr>
              <a:t>Otázky</a:t>
            </a:r>
            <a:r>
              <a:rPr lang="en-US" dirty="0">
                <a:solidFill>
                  <a:srgbClr val="00A97A"/>
                </a:solidFill>
              </a:rPr>
              <a:t>, </a:t>
            </a:r>
            <a:r>
              <a:rPr lang="en-US" dirty="0" err="1">
                <a:solidFill>
                  <a:srgbClr val="00A97A"/>
                </a:solidFill>
              </a:rPr>
              <a:t>tipy</a:t>
            </a:r>
            <a:r>
              <a:rPr lang="en-US" dirty="0">
                <a:solidFill>
                  <a:srgbClr val="00A97A"/>
                </a:solidFill>
              </a:rPr>
              <a:t>,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4929886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/>
              <a:t>V </a:t>
            </a:r>
            <a:r>
              <a:rPr lang="en-US" dirty="0" err="1"/>
              <a:t>jakém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a v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kvalitě</a:t>
            </a:r>
            <a:r>
              <a:rPr lang="en-US" dirty="0"/>
              <a:t>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instrumentárium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/>
              <a:t>Jak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obnovy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nákupu</a:t>
            </a:r>
            <a:r>
              <a:rPr lang="en-US" dirty="0"/>
              <a:t> </a:t>
            </a:r>
            <a:r>
              <a:rPr lang="en-US" dirty="0" err="1"/>
              <a:t>instrumentária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prostředků</a:t>
            </a:r>
            <a:r>
              <a:rPr lang="en-US" dirty="0"/>
              <a:t> </a:t>
            </a:r>
            <a:r>
              <a:rPr lang="en-US" dirty="0" err="1"/>
              <a:t>vedení</a:t>
            </a:r>
            <a:r>
              <a:rPr lang="en-US" dirty="0"/>
              <a:t> </a:t>
            </a:r>
            <a:r>
              <a:rPr lang="en-US" dirty="0" err="1"/>
              <a:t>nemocnice</a:t>
            </a:r>
            <a:r>
              <a:rPr lang="en-US" dirty="0"/>
              <a:t> </a:t>
            </a:r>
            <a:r>
              <a:rPr lang="en-US" dirty="0" err="1"/>
              <a:t>uvolní</a:t>
            </a:r>
            <a:r>
              <a:rPr lang="en-US" dirty="0"/>
              <a:t> pro </a:t>
            </a:r>
            <a:r>
              <a:rPr lang="en-US" dirty="0" err="1"/>
              <a:t>obnovu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nákup</a:t>
            </a:r>
            <a:r>
              <a:rPr lang="en-US" dirty="0"/>
              <a:t> </a:t>
            </a:r>
            <a:r>
              <a:rPr lang="en-US" dirty="0" err="1"/>
              <a:t>instrumentária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 err="1"/>
              <a:t>Posíláte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nástroje</a:t>
            </a:r>
            <a:r>
              <a:rPr lang="en-US" dirty="0"/>
              <a:t> k </a:t>
            </a:r>
            <a:r>
              <a:rPr lang="en-US" dirty="0" err="1"/>
              <a:t>opravě</a:t>
            </a:r>
            <a:r>
              <a:rPr lang="cs-CZ" dirty="0"/>
              <a:t>?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olik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stojí</a:t>
            </a:r>
            <a:r>
              <a:rPr lang="en-US" dirty="0"/>
              <a:t> </a:t>
            </a:r>
            <a:r>
              <a:rPr lang="en-US" dirty="0" err="1"/>
              <a:t>opravy</a:t>
            </a:r>
            <a:r>
              <a:rPr lang="en-US" dirty="0"/>
              <a:t> </a:t>
            </a:r>
            <a:r>
              <a:rPr lang="en-US" dirty="0" err="1"/>
              <a:t>nástrojů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 err="1"/>
              <a:t>Využíváte</a:t>
            </a:r>
            <a:r>
              <a:rPr lang="en-US" dirty="0"/>
              <a:t> </a:t>
            </a:r>
            <a:r>
              <a:rPr lang="en-US" dirty="0" err="1"/>
              <a:t>autorizovaného</a:t>
            </a:r>
            <a:r>
              <a:rPr lang="en-US" dirty="0"/>
              <a:t> </a:t>
            </a:r>
            <a:r>
              <a:rPr lang="en-US" dirty="0" err="1"/>
              <a:t>servisu</a:t>
            </a:r>
            <a:r>
              <a:rPr lang="en-US" dirty="0"/>
              <a:t>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B4A4BF1-32A2-585D-5BB2-E263C8CF9952}"/>
              </a:ext>
            </a:extLst>
          </p:cNvPr>
          <p:cNvSpPr txBox="1">
            <a:spLocks/>
          </p:cNvSpPr>
          <p:nvPr/>
        </p:nvSpPr>
        <p:spPr>
          <a:xfrm>
            <a:off x="6674726" y="2240786"/>
            <a:ext cx="4929886" cy="3924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3538" indent="-4763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-180975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11200" indent="0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711200" indent="7938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711200" indent="7938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711200" indent="7938" algn="l" defTabSz="1088776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defekty</a:t>
            </a:r>
            <a:r>
              <a:rPr lang="en-US" dirty="0"/>
              <a:t>, </a:t>
            </a:r>
            <a:r>
              <a:rPr lang="en-US" dirty="0" err="1"/>
              <a:t>korozi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nástrojích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krátce</a:t>
            </a:r>
            <a:r>
              <a:rPr lang="en-US" dirty="0"/>
              <a:t> po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používání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/>
              <a:t>Jak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společně</a:t>
            </a:r>
            <a:r>
              <a:rPr lang="en-US" dirty="0"/>
              <a:t> s </a:t>
            </a:r>
            <a:r>
              <a:rPr lang="en-US" dirty="0" err="1"/>
              <a:t>primářem</a:t>
            </a:r>
            <a:r>
              <a:rPr lang="en-US" dirty="0"/>
              <a:t> </a:t>
            </a:r>
            <a:r>
              <a:rPr lang="en-US" dirty="0" err="1"/>
              <a:t>provádíte</a:t>
            </a:r>
            <a:r>
              <a:rPr lang="en-US" dirty="0"/>
              <a:t> </a:t>
            </a:r>
            <a:r>
              <a:rPr lang="en-US" dirty="0" err="1"/>
              <a:t>optimalizaci</a:t>
            </a:r>
            <a:r>
              <a:rPr lang="en-US" dirty="0"/>
              <a:t> </a:t>
            </a:r>
            <a:r>
              <a:rPr lang="en-US" dirty="0" err="1"/>
              <a:t>sít</a:t>
            </a:r>
            <a:r>
              <a:rPr lang="en-US" dirty="0"/>
              <a:t>? </a:t>
            </a:r>
            <a:r>
              <a:rPr lang="en-US" dirty="0" err="1"/>
              <a:t>Nastavujte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síta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medicínských</a:t>
            </a:r>
            <a:r>
              <a:rPr lang="en-US" dirty="0"/>
              <a:t> </a:t>
            </a:r>
            <a:r>
              <a:rPr lang="en-US" dirty="0" err="1"/>
              <a:t>postupů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nástrojů</a:t>
            </a:r>
            <a:r>
              <a:rPr lang="en-US" dirty="0"/>
              <a:t> </a:t>
            </a:r>
            <a:r>
              <a:rPr lang="en-US" dirty="0" err="1"/>
              <a:t>vlastníte</a:t>
            </a:r>
            <a:r>
              <a:rPr lang="en-US" dirty="0"/>
              <a:t>? Od </a:t>
            </a:r>
            <a:r>
              <a:rPr lang="en-US" dirty="0" err="1"/>
              <a:t>kolika</a:t>
            </a:r>
            <a:r>
              <a:rPr lang="en-US" dirty="0"/>
              <a:t> </a:t>
            </a:r>
            <a:r>
              <a:rPr lang="en-US" dirty="0" err="1"/>
              <a:t>firem</a:t>
            </a:r>
            <a:r>
              <a:rPr lang="en-US" dirty="0"/>
              <a:t>?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nástroje</a:t>
            </a:r>
            <a:r>
              <a:rPr lang="en-US" dirty="0"/>
              <a:t> </a:t>
            </a:r>
            <a:r>
              <a:rPr lang="en-US" dirty="0" err="1"/>
              <a:t>označené</a:t>
            </a:r>
            <a:r>
              <a:rPr lang="en-US" dirty="0"/>
              <a:t>?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7347E9F-4668-FA28-E10F-FBC72ACB56BE}"/>
              </a:ext>
            </a:extLst>
          </p:cNvPr>
          <p:cNvCxnSpPr/>
          <p:nvPr/>
        </p:nvCxnSpPr>
        <p:spPr>
          <a:xfrm>
            <a:off x="6096000" y="2240786"/>
            <a:ext cx="0" cy="3924222"/>
          </a:xfrm>
          <a:prstGeom prst="line">
            <a:avLst/>
          </a:prstGeom>
          <a:ln w="1905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0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9617-CCC9-095D-4667-8A4A8EE75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Váš čas.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87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0660E-4A12-710A-937A-A02FE27D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A97A"/>
                </a:solidFill>
              </a:rPr>
              <a:t>Základ pro plánování kroků směřujících ke zlepšení </a:t>
            </a:r>
            <a:br>
              <a:rPr lang="cs-CZ" dirty="0">
                <a:solidFill>
                  <a:srgbClr val="00A97A"/>
                </a:solidFill>
              </a:rPr>
            </a:br>
            <a:r>
              <a:rPr lang="cs-CZ" dirty="0">
                <a:solidFill>
                  <a:srgbClr val="00A97A"/>
                </a:solidFill>
              </a:rPr>
              <a:t>technického stavu chirurgických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076FC-8570-8F81-06AA-81FB717D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7450165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Zmapovat reálný stav chirurgických nástrojů na operačních sálech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Evidovat podíl výrobců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Rozdělit nástroje do 3 skupin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Prověřit systém zavedené péče o nástroje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Zkontrolovat systémem evidence oběhu nástrojů a následně navrhnout možnosti zlepšení a zefektivnění proces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Analýzu basic nástrojů je možné doplnit o kontrolu laparoskopických nástrojů, motorových systémů </a:t>
            </a:r>
            <a:r>
              <a:rPr lang="cs-CZ" dirty="0" err="1"/>
              <a:t>Aesculap</a:t>
            </a:r>
            <a:r>
              <a:rPr lang="cs-CZ" baseline="30000" dirty="0"/>
              <a:t>®</a:t>
            </a:r>
            <a:r>
              <a:rPr lang="cs-CZ" dirty="0"/>
              <a:t> a analýzu sterilizačních kontejnerů </a:t>
            </a:r>
            <a:r>
              <a:rPr lang="cs-CZ" dirty="0" err="1"/>
              <a:t>Aesculap</a:t>
            </a:r>
            <a:r>
              <a:rPr lang="cs-CZ" baseline="30000" dirty="0"/>
              <a:t>®</a:t>
            </a:r>
            <a:endParaRPr lang="cs-CZ" dirty="0"/>
          </a:p>
        </p:txBody>
      </p:sp>
      <p:pic>
        <p:nvPicPr>
          <p:cNvPr id="4" name="Grafik 60">
            <a:extLst>
              <a:ext uri="{FF2B5EF4-FFF2-40B4-BE49-F238E27FC236}">
                <a16:creationId xmlns:a16="http://schemas.microsoft.com/office/drawing/2014/main" id="{9A208951-DDA2-5465-07C9-379949A1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4350" y="1400175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DE32E1-F7AC-BDB8-9E59-6AFCFFF31B29}"/>
              </a:ext>
            </a:extLst>
          </p:cNvPr>
          <p:cNvSpPr/>
          <p:nvPr/>
        </p:nvSpPr>
        <p:spPr bwMode="gray">
          <a:xfrm>
            <a:off x="8242884" y="0"/>
            <a:ext cx="3949116" cy="6858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120A8A8-C415-D392-9BFF-299FA3E5B017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8242300" cy="68579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55B1D1-2E5F-1D5E-1674-9956240B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884" y="2151620"/>
            <a:ext cx="3949116" cy="2554760"/>
          </a:xfrm>
        </p:spPr>
        <p:txBody>
          <a:bodyPr/>
          <a:lstStyle/>
          <a:p>
            <a:r>
              <a:rPr lang="cs-CZ" sz="6000" dirty="0">
                <a:solidFill>
                  <a:srgbClr val="FFFFFF"/>
                </a:solidFill>
              </a:rPr>
              <a:t>Analýza</a:t>
            </a:r>
            <a:br>
              <a:rPr lang="cs-CZ" sz="6000" dirty="0">
                <a:solidFill>
                  <a:srgbClr val="FFFFFF"/>
                </a:solidFill>
              </a:rPr>
            </a:br>
            <a:r>
              <a:rPr lang="cs-CZ" sz="6000" dirty="0">
                <a:solidFill>
                  <a:srgbClr val="FFFFFF"/>
                </a:solidFill>
              </a:rPr>
              <a:t>nástrojů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99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A97A"/>
                </a:solidFill>
              </a:rPr>
              <a:t>Analýza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9214362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Inventarizace chirurgických nástrojů používaných na operačních sálech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Roztřídění nástrojů do tří skupin – plně funkční, oprava, výměna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Inventarizace chirurgických nástrojů, které jsou značeny dle požadované legislativy 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Určení koeficientu poměrné kvality nástrojů v nemocnici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Analýza struktury dodavatelů instrumentária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Analýza kvality dodavatelů instrumentária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Analýza kvality kontejnerů </a:t>
            </a:r>
            <a:r>
              <a:rPr lang="cs-CZ" dirty="0" err="1"/>
              <a:t>Aesculap</a:t>
            </a:r>
            <a:r>
              <a:rPr lang="cs-CZ" baseline="30000" dirty="0"/>
              <a:t>®</a:t>
            </a:r>
            <a:endParaRPr lang="cs-CZ" dirty="0"/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Elektronická databáze instrumentačních sít</a:t>
            </a:r>
          </a:p>
          <a:p>
            <a:endParaRPr lang="cs-CZ" dirty="0"/>
          </a:p>
        </p:txBody>
      </p:sp>
      <p:pic>
        <p:nvPicPr>
          <p:cNvPr id="4" name="Grafik 34">
            <a:extLst>
              <a:ext uri="{FF2B5EF4-FFF2-40B4-BE49-F238E27FC236}">
                <a16:creationId xmlns:a16="http://schemas.microsoft.com/office/drawing/2014/main" id="{00B87305-1EF4-7DFB-0E10-CA6F23268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4350" y="280035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A97A"/>
                </a:solidFill>
              </a:rPr>
              <a:t>Analýza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4" y="2240786"/>
            <a:ext cx="7630186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Logistický audit </a:t>
            </a:r>
            <a:r>
              <a:rPr lang="cs-CZ" dirty="0" err="1"/>
              <a:t>předsterilizační</a:t>
            </a:r>
            <a:r>
              <a:rPr lang="cs-CZ" dirty="0"/>
              <a:t> a sterilizační péče o chirurgické nástroje, včetně kontroly kvality chemického roztoku určeného pro dekontaminaci a čištění chirurgických nástrojů, kontrola kvality mycích a sterilizačních přístrojů, … 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Následné doporučení změn a nápravy nedostatků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Fotodokumentace nástrojů k vyřazení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Cenová kalkulace nástrojů k výměně a opravě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Závěrečná zpráva s doporučením dalšího postupu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Prezentace výsledků analýzy pro vedení nemocnice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endParaRPr lang="cs-CZ" dirty="0"/>
          </a:p>
          <a:p>
            <a:endParaRPr lang="cs-CZ" dirty="0"/>
          </a:p>
        </p:txBody>
      </p:sp>
      <p:pic>
        <p:nvPicPr>
          <p:cNvPr id="4" name="Grafik 34">
            <a:extLst>
              <a:ext uri="{FF2B5EF4-FFF2-40B4-BE49-F238E27FC236}">
                <a16:creationId xmlns:a16="http://schemas.microsoft.com/office/drawing/2014/main" id="{924B2E9A-7414-EF74-526C-CD247A1CA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4350" y="280035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A97A"/>
                </a:solidFill>
              </a:rPr>
              <a:t>Analýza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10798538" cy="3924222"/>
          </a:xfrm>
        </p:spPr>
        <p:txBody>
          <a:bodyPr numCol="3" spcCol="360000"/>
          <a:lstStyle/>
          <a:p>
            <a:pPr>
              <a:buClr>
                <a:srgbClr val="000000"/>
              </a:buClr>
              <a:buSzPct val="100000"/>
            </a:pPr>
            <a:r>
              <a:rPr lang="cs-CZ" b="1" dirty="0"/>
              <a:t>SAM </a:t>
            </a:r>
            <a:r>
              <a:rPr lang="cs-CZ" b="1" dirty="0" err="1"/>
              <a:t>Light</a:t>
            </a:r>
            <a:endParaRPr lang="cs-CZ" b="1" dirty="0"/>
          </a:p>
          <a:p>
            <a:pPr>
              <a:buClr>
                <a:srgbClr val="000000"/>
              </a:buClr>
              <a:buSzPct val="100000"/>
            </a:pPr>
            <a:r>
              <a:rPr lang="cs-CZ" dirty="0"/>
              <a:t>Analýza jednoho síta včetně fotodokumentace, provádí se přímo na pracovišti zákazníka, následná prezentace na pracovišti sálů a sterilizace, délka analýzy je zhruba 2 hodiny.</a:t>
            </a:r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r>
              <a:rPr lang="cs-CZ" b="1" dirty="0" err="1"/>
              <a:t>Quick</a:t>
            </a:r>
            <a:r>
              <a:rPr lang="cs-CZ" b="1" dirty="0"/>
              <a:t> </a:t>
            </a:r>
            <a:r>
              <a:rPr lang="cs-CZ" b="1" dirty="0" err="1"/>
              <a:t>scan</a:t>
            </a:r>
            <a:endParaRPr lang="cs-CZ" dirty="0"/>
          </a:p>
          <a:p>
            <a:pPr>
              <a:buClr>
                <a:srgbClr val="000000"/>
              </a:buClr>
              <a:buSzPct val="100000"/>
            </a:pPr>
            <a:r>
              <a:rPr lang="cs-CZ" dirty="0"/>
              <a:t>Analýza 10 náhodně vybraných sít včetně fotodokumentace, součástí je také analýza </a:t>
            </a:r>
            <a:r>
              <a:rPr lang="cs-CZ" dirty="0" err="1"/>
              <a:t>předsterilizační</a:t>
            </a:r>
            <a:r>
              <a:rPr lang="cs-CZ" dirty="0"/>
              <a:t> a sterilizační péče o chirurgické nástroje, následná prezentace vedení </a:t>
            </a:r>
            <a:br>
              <a:rPr lang="cs-CZ" dirty="0"/>
            </a:br>
            <a:r>
              <a:rPr lang="cs-CZ" dirty="0"/>
              <a:t>sálů a sterilizace, vedení nemocnice, délka analýzy je jeden den.</a:t>
            </a:r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endParaRPr lang="cs-CZ" dirty="0"/>
          </a:p>
          <a:p>
            <a:pPr>
              <a:buClr>
                <a:srgbClr val="000000"/>
              </a:buClr>
              <a:buSzPct val="100000"/>
            </a:pPr>
            <a:r>
              <a:rPr lang="cs-CZ" b="1" dirty="0"/>
              <a:t>Analýza chirurgických nástrojů včetně sterilizačních kontejnerů</a:t>
            </a:r>
          </a:p>
          <a:p>
            <a:pPr>
              <a:buClr>
                <a:srgbClr val="000000"/>
              </a:buClr>
              <a:buSzPct val="100000"/>
            </a:pPr>
            <a:r>
              <a:rPr lang="cs-CZ" dirty="0"/>
              <a:t>Analýza všech sít a jednotlivých operačních nástrojů dané kliniky včetně fotodokumentace, součástí je také analýza </a:t>
            </a:r>
            <a:r>
              <a:rPr lang="cs-CZ" dirty="0" err="1"/>
              <a:t>předsterilizační</a:t>
            </a:r>
            <a:r>
              <a:rPr lang="cs-CZ" dirty="0"/>
              <a:t> a sterilizační péče o chirurgické nástroje, následná prezentace vedení sálů a sterilizace, vedení nemocnice. Délka analýzy je zhruba 2-4 dny.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54037F4-CA8F-9756-E5AE-A46F5C33F1EE}"/>
              </a:ext>
            </a:extLst>
          </p:cNvPr>
          <p:cNvCxnSpPr/>
          <p:nvPr/>
        </p:nvCxnSpPr>
        <p:spPr>
          <a:xfrm>
            <a:off x="4223792" y="2240786"/>
            <a:ext cx="0" cy="3924222"/>
          </a:xfrm>
          <a:prstGeom prst="line">
            <a:avLst/>
          </a:prstGeom>
          <a:ln w="1905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DAB0C79-1FF8-D009-D491-B4758C85A5A6}"/>
              </a:ext>
            </a:extLst>
          </p:cNvPr>
          <p:cNvCxnSpPr/>
          <p:nvPr/>
        </p:nvCxnSpPr>
        <p:spPr>
          <a:xfrm>
            <a:off x="7990574" y="2240786"/>
            <a:ext cx="0" cy="3924222"/>
          </a:xfrm>
          <a:prstGeom prst="line">
            <a:avLst/>
          </a:prstGeom>
          <a:ln w="1905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DE32E1-F7AC-BDB8-9E59-6AFCFFF31B29}"/>
              </a:ext>
            </a:extLst>
          </p:cNvPr>
          <p:cNvSpPr/>
          <p:nvPr/>
        </p:nvSpPr>
        <p:spPr bwMode="gray">
          <a:xfrm>
            <a:off x="8242884" y="0"/>
            <a:ext cx="3949116" cy="6858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6FBFD1E6-5F40-4DEF-3961-BBFB73AEF107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8242300" cy="68579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55B1D1-2E5F-1D5E-1674-9956240B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884" y="2151620"/>
            <a:ext cx="3949116" cy="2554760"/>
          </a:xfrm>
        </p:spPr>
        <p:txBody>
          <a:bodyPr/>
          <a:lstStyle/>
          <a:p>
            <a:r>
              <a:rPr lang="cs-CZ" sz="6000" dirty="0">
                <a:solidFill>
                  <a:srgbClr val="FFFFFF"/>
                </a:solidFill>
              </a:rPr>
              <a:t>Optima-</a:t>
            </a:r>
            <a:r>
              <a:rPr lang="cs-CZ" sz="6000" dirty="0" err="1">
                <a:solidFill>
                  <a:srgbClr val="FFFFFF"/>
                </a:solidFill>
              </a:rPr>
              <a:t>lizace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A97A"/>
                </a:solidFill>
              </a:rPr>
              <a:t>Optimalizace</a:t>
            </a:r>
            <a:endParaRPr lang="en-US" dirty="0">
              <a:solidFill>
                <a:srgbClr val="00A97A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7738198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Účelem je snížit počet operačních sít v oběhu a snížit obsah sít o nástroje, které se denně nepoužívají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Efektivita optimalizace sít je nejen ekonomická a ekologická, ale zejména pozitivní pro personál operačních sálů a sterilizací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V průběhu optimalizace se provádí standardizace nástrojů dle </a:t>
            </a:r>
            <a:r>
              <a:rPr lang="cs-CZ" dirty="0" err="1"/>
              <a:t>Aesculap</a:t>
            </a:r>
            <a:r>
              <a:rPr lang="cs-CZ" dirty="0"/>
              <a:t> standardu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dirty="0"/>
              <a:t>Provádí se metodicky prostřednictvím konzultace přímo s uživatelem a to ve třech úrovních (viz dále)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endParaRPr lang="cs-CZ" dirty="0"/>
          </a:p>
        </p:txBody>
      </p:sp>
      <p:pic>
        <p:nvPicPr>
          <p:cNvPr id="4" name="Grafik 43121">
            <a:extLst>
              <a:ext uri="{FF2B5EF4-FFF2-40B4-BE49-F238E27FC236}">
                <a16:creationId xmlns:a16="http://schemas.microsoft.com/office/drawing/2014/main" id="{BD9B1241-6DF6-8C55-FE60-2178EF3FE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8276" y="2309894"/>
            <a:ext cx="4057650" cy="4057650"/>
          </a:xfrm>
          <a:prstGeom prst="rect">
            <a:avLst/>
          </a:prstGeom>
        </p:spPr>
      </p:pic>
      <p:pic>
        <p:nvPicPr>
          <p:cNvPr id="5" name="Grafik 28">
            <a:extLst>
              <a:ext uri="{FF2B5EF4-FFF2-40B4-BE49-F238E27FC236}">
                <a16:creationId xmlns:a16="http://schemas.microsoft.com/office/drawing/2014/main" id="{F0746921-C8D9-F500-2F6F-2938344CE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6260" y="1952836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5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2F6A1-250F-3E69-66CC-044DDD1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A97A"/>
                </a:solidFill>
              </a:rPr>
              <a:t>Optimalizace</a:t>
            </a:r>
            <a:endParaRPr lang="en-US" dirty="0">
              <a:solidFill>
                <a:srgbClr val="00A97A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E9116-1C85-A8D6-69C9-BB18D9EE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5" y="2240786"/>
            <a:ext cx="7522174" cy="3924222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b="1" dirty="0"/>
              <a:t>První úroveň </a:t>
            </a:r>
            <a:r>
              <a:rPr lang="cs-CZ" dirty="0"/>
              <a:t>– provádí se přímo na pracovišti uživatele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b="1" dirty="0"/>
              <a:t>Druhá úroveň </a:t>
            </a:r>
            <a:r>
              <a:rPr lang="cs-CZ" dirty="0"/>
              <a:t>– provádí se v showroomu společnosti B. Braun v Praze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cs-CZ" b="1" dirty="0"/>
              <a:t>Třetí úroveň </a:t>
            </a:r>
            <a:r>
              <a:rPr lang="cs-CZ" dirty="0"/>
              <a:t>je zaměřena na sestavení úplně nových operačních sít a změnu logistiky. Provádí se v showroomu společnosti B. Braun v </a:t>
            </a:r>
            <a:r>
              <a:rPr lang="cs-CZ" dirty="0" err="1"/>
              <a:t>Tuttlingenu</a:t>
            </a:r>
            <a:r>
              <a:rPr lang="cs-CZ" dirty="0"/>
              <a:t> (Německo).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 případě potřeby lze provádět také kombinovaně např. Dialog Praha a digitální propojení s showroomem společnosti B. Braun v </a:t>
            </a:r>
            <a:r>
              <a:rPr lang="cs-CZ" dirty="0" err="1"/>
              <a:t>Tuttlingenu</a:t>
            </a:r>
            <a:r>
              <a:rPr lang="cs-CZ" dirty="0"/>
              <a:t> (Německo)</a:t>
            </a:r>
          </a:p>
        </p:txBody>
      </p:sp>
      <p:pic>
        <p:nvPicPr>
          <p:cNvPr id="4" name="Grafik 43121">
            <a:extLst>
              <a:ext uri="{FF2B5EF4-FFF2-40B4-BE49-F238E27FC236}">
                <a16:creationId xmlns:a16="http://schemas.microsoft.com/office/drawing/2014/main" id="{E6911D7C-A454-8AC4-9BBF-A9EFB81B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8276" y="2309894"/>
            <a:ext cx="4057650" cy="4057650"/>
          </a:xfrm>
          <a:prstGeom prst="rect">
            <a:avLst/>
          </a:prstGeom>
        </p:spPr>
      </p:pic>
      <p:pic>
        <p:nvPicPr>
          <p:cNvPr id="5" name="Grafik 28">
            <a:extLst>
              <a:ext uri="{FF2B5EF4-FFF2-40B4-BE49-F238E27FC236}">
                <a16:creationId xmlns:a16="http://schemas.microsoft.com/office/drawing/2014/main" id="{5C9B200B-F773-113A-F634-6B4DEA8F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6260" y="1952836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Braun"/>
  <p:tag name="DESIGNGRIDDESIGNATOR" val="Primary"/>
  <p:tag name="SLIDEPOOLDESIGNATOR" val="16x9"/>
  <p:tag name="SLIDEPOOLPREVIEWDESIGNATOR" val="16x9"/>
  <p:tag name="TEMPLATEDESIGNATOR" val="16x9"/>
  <p:tag name="EXTENDEDCOLORPALETTEDESIGNATOR" val="BBraun"/>
  <p:tag name="PRESENTATIONLANGUAGE" val="English"/>
  <p:tag name="AUTHOR" val="Petra Olivová"/>
  <p:tag name="FIRM" val="Skupina B. Braun CZ/SK"/>
  <p:tag name="DATE" val="2023-03-15"/>
  <p:tag name="SUBTITLE" val="Od analýzy k optimalizaci nástrojových sít "/>
  <p:tag name="FOOTERHASBEENPREPAREDFOR12" val="True"/>
  <p:tag name="PRESENTATIONMARKEDFORINTERNALUS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FULLNAME" val="C:\\Users\\komutocz\\OneDrive - B. Braun\\Plocha\\Olivova\\cssd_europe_04_small.png"/>
  <p:tag name="IMAGETYPE" val="Fi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ImageBold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FULLNAME" val="C:\\Users\\komutocz\\OneDrive - B. Braun\\Plocha\\Olivova\\Backup_Stock_Management.png"/>
  <p:tag name="IMAGETYPE" val="Fi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E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VERSION" val="2022-06-13 17: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itleBlockBottomLe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FULLNAME" val="C:\\Users\\komutocz\\OneDrive - B. Braun\\Plocha\\Olivova\\ATS-04_4c_130.png"/>
  <p:tag name="IMAGETYPE" val="Fi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ImageBoldPositiv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FULLNAME" val="C:\\Users\\komutocz\\OneDrive - B. Braun\\Plocha\\Olivova\\sterilizace-4.png"/>
  <p:tag name="IMAGETYPE" val="Fi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ImageBoldPositiv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FULLNAME" val="C:\\Users\\komutocz\\OneDrive - B. Braun\\Plocha\\Olivova\\sterilizace-7.png"/>
  <p:tag name="IMAGETYPE" val="Fi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ImageBoldPositive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Širokoúhlá obrazovka</PresentationFormat>
  <Paragraphs>87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Wingdings</vt:lpstr>
      <vt:lpstr>B. Braun</vt:lpstr>
      <vt:lpstr>Od analýzy k optimalizaci nástrojových sít</vt:lpstr>
      <vt:lpstr>Základ pro plánování kroků směřujících ke zlepšení  technického stavu chirurgických nástrojů</vt:lpstr>
      <vt:lpstr>Analýza nástrojů</vt:lpstr>
      <vt:lpstr>Analýza nástrojů</vt:lpstr>
      <vt:lpstr>Analýza nástrojů</vt:lpstr>
      <vt:lpstr>Analýza nástrojů</vt:lpstr>
      <vt:lpstr>Optima-lizace</vt:lpstr>
      <vt:lpstr>Optimalizace</vt:lpstr>
      <vt:lpstr>Optimalizace</vt:lpstr>
      <vt:lpstr>Součástí optimalizace a standardizace operačních sít je …</vt:lpstr>
      <vt:lpstr>Fleet care</vt:lpstr>
      <vt:lpstr>Fleet care – možné řešení </vt:lpstr>
      <vt:lpstr>Otázky, tipy, …</vt:lpstr>
      <vt:lpstr>Otázky, tipy, …</vt:lpstr>
      <vt:lpstr>Děkuji za Váš čas.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analýzy k optimalizaci nástrojových sít</dc:title>
  <dc:subject/>
  <dc:creator>Tomas Komurka</dc:creator>
  <dc:description/>
  <cp:lastModifiedBy>Petra Olivova</cp:lastModifiedBy>
  <cp:revision>356</cp:revision>
  <dcterms:created xsi:type="dcterms:W3CDTF">2015-09-02T13:45:30Z</dcterms:created>
  <dcterms:modified xsi:type="dcterms:W3CDTF">2023-03-17T09:18:09Z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3.0</vt:lpwstr>
  </property>
  <property fmtid="{D5CDD505-2E9C-101B-9397-08002B2CF9AE}" pid="3" name="Template">
    <vt:lpwstr>BBraun_template_16x9.pptx</vt:lpwstr>
  </property>
  <property fmtid="{D5CDD505-2E9C-101B-9397-08002B2CF9AE}" pid="4" name="MSIP_Label_a8de25a8-ef47-40a7-b7ec-c38f3edc2acf_Enabled">
    <vt:lpwstr>true</vt:lpwstr>
  </property>
  <property fmtid="{D5CDD505-2E9C-101B-9397-08002B2CF9AE}" pid="5" name="MSIP_Label_a8de25a8-ef47-40a7-b7ec-c38f3edc2acf_SetDate">
    <vt:lpwstr>2023-03-15T14:53:19Z</vt:lpwstr>
  </property>
  <property fmtid="{D5CDD505-2E9C-101B-9397-08002B2CF9AE}" pid="6" name="MSIP_Label_a8de25a8-ef47-40a7-b7ec-c38f3edc2acf_Method">
    <vt:lpwstr>Standard</vt:lpwstr>
  </property>
  <property fmtid="{D5CDD505-2E9C-101B-9397-08002B2CF9AE}" pid="7" name="MSIP_Label_a8de25a8-ef47-40a7-b7ec-c38f3edc2acf_Name">
    <vt:lpwstr>a8de25a8-ef47-40a7-b7ec-c38f3edc2acf</vt:lpwstr>
  </property>
  <property fmtid="{D5CDD505-2E9C-101B-9397-08002B2CF9AE}" pid="8" name="MSIP_Label_a8de25a8-ef47-40a7-b7ec-c38f3edc2acf_SiteId">
    <vt:lpwstr>15d1bef2-0a6a-46f9-be4c-023279325e51</vt:lpwstr>
  </property>
  <property fmtid="{D5CDD505-2E9C-101B-9397-08002B2CF9AE}" pid="9" name="MSIP_Label_a8de25a8-ef47-40a7-b7ec-c38f3edc2acf_ActionId">
    <vt:lpwstr>2f254c4c-c578-471a-a2a0-4ea7a66a6e00</vt:lpwstr>
  </property>
  <property fmtid="{D5CDD505-2E9C-101B-9397-08002B2CF9AE}" pid="10" name="MSIP_Label_a8de25a8-ef47-40a7-b7ec-c38f3edc2acf_ContentBits">
    <vt:lpwstr>0</vt:lpwstr>
  </property>
</Properties>
</file>