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7" r:id="rId2"/>
    <p:sldMasterId id="2147483709" r:id="rId3"/>
  </p:sldMasterIdLst>
  <p:notesMasterIdLst>
    <p:notesMasterId r:id="rId204"/>
  </p:notesMasterIdLst>
  <p:handoutMasterIdLst>
    <p:handoutMasterId r:id="rId205"/>
  </p:handoutMasterIdLst>
  <p:sldIdLst>
    <p:sldId id="258" r:id="rId4"/>
    <p:sldId id="270" r:id="rId5"/>
    <p:sldId id="306" r:id="rId6"/>
    <p:sldId id="307" r:id="rId7"/>
    <p:sldId id="310" r:id="rId8"/>
    <p:sldId id="313" r:id="rId9"/>
    <p:sldId id="314" r:id="rId10"/>
    <p:sldId id="315" r:id="rId11"/>
    <p:sldId id="334" r:id="rId12"/>
    <p:sldId id="335" r:id="rId13"/>
    <p:sldId id="316" r:id="rId14"/>
    <p:sldId id="400" r:id="rId15"/>
    <p:sldId id="401" r:id="rId16"/>
    <p:sldId id="327" r:id="rId17"/>
    <p:sldId id="402" r:id="rId18"/>
    <p:sldId id="403" r:id="rId19"/>
    <p:sldId id="404" r:id="rId20"/>
    <p:sldId id="326" r:id="rId21"/>
    <p:sldId id="317" r:id="rId22"/>
    <p:sldId id="405" r:id="rId23"/>
    <p:sldId id="406" r:id="rId24"/>
    <p:sldId id="328" r:id="rId25"/>
    <p:sldId id="331" r:id="rId26"/>
    <p:sldId id="407" r:id="rId27"/>
    <p:sldId id="409" r:id="rId28"/>
    <p:sldId id="408" r:id="rId29"/>
    <p:sldId id="330" r:id="rId30"/>
    <p:sldId id="410" r:id="rId31"/>
    <p:sldId id="411" r:id="rId32"/>
    <p:sldId id="381" r:id="rId33"/>
    <p:sldId id="522" r:id="rId34"/>
    <p:sldId id="523" r:id="rId35"/>
    <p:sldId id="524" r:id="rId36"/>
    <p:sldId id="525" r:id="rId37"/>
    <p:sldId id="387" r:id="rId38"/>
    <p:sldId id="416" r:id="rId39"/>
    <p:sldId id="373" r:id="rId40"/>
    <p:sldId id="417" r:id="rId41"/>
    <p:sldId id="443" r:id="rId42"/>
    <p:sldId id="420" r:id="rId43"/>
    <p:sldId id="421" r:id="rId44"/>
    <p:sldId id="422" r:id="rId45"/>
    <p:sldId id="423" r:id="rId46"/>
    <p:sldId id="424" r:id="rId47"/>
    <p:sldId id="318" r:id="rId48"/>
    <p:sldId id="425" r:id="rId49"/>
    <p:sldId id="426" r:id="rId50"/>
    <p:sldId id="332" r:id="rId51"/>
    <p:sldId id="427" r:id="rId52"/>
    <p:sldId id="333" r:id="rId53"/>
    <p:sldId id="336" r:id="rId54"/>
    <p:sldId id="428" r:id="rId55"/>
    <p:sldId id="337" r:id="rId56"/>
    <p:sldId id="429" r:id="rId57"/>
    <p:sldId id="383" r:id="rId58"/>
    <p:sldId id="430" r:id="rId59"/>
    <p:sldId id="444" r:id="rId60"/>
    <p:sldId id="350" r:id="rId61"/>
    <p:sldId id="382" r:id="rId62"/>
    <p:sldId id="431" r:id="rId63"/>
    <p:sldId id="432" r:id="rId64"/>
    <p:sldId id="433" r:id="rId65"/>
    <p:sldId id="434" r:id="rId66"/>
    <p:sldId id="435" r:id="rId67"/>
    <p:sldId id="436" r:id="rId68"/>
    <p:sldId id="437" r:id="rId69"/>
    <p:sldId id="438" r:id="rId70"/>
    <p:sldId id="526" r:id="rId71"/>
    <p:sldId id="378" r:id="rId72"/>
    <p:sldId id="439" r:id="rId73"/>
    <p:sldId id="440" r:id="rId74"/>
    <p:sldId id="441" r:id="rId75"/>
    <p:sldId id="442" r:id="rId76"/>
    <p:sldId id="445" r:id="rId77"/>
    <p:sldId id="386" r:id="rId78"/>
    <p:sldId id="446" r:id="rId79"/>
    <p:sldId id="447" r:id="rId80"/>
    <p:sldId id="448" r:id="rId81"/>
    <p:sldId id="388" r:id="rId82"/>
    <p:sldId id="449" r:id="rId83"/>
    <p:sldId id="527" r:id="rId84"/>
    <p:sldId id="450" r:id="rId85"/>
    <p:sldId id="451" r:id="rId86"/>
    <p:sldId id="528" r:id="rId87"/>
    <p:sldId id="338" r:id="rId88"/>
    <p:sldId id="452" r:id="rId89"/>
    <p:sldId id="339" r:id="rId90"/>
    <p:sldId id="453" r:id="rId91"/>
    <p:sldId id="340" r:id="rId92"/>
    <p:sldId id="455" r:id="rId93"/>
    <p:sldId id="454" r:id="rId94"/>
    <p:sldId id="456" r:id="rId95"/>
    <p:sldId id="457" r:id="rId96"/>
    <p:sldId id="458" r:id="rId97"/>
    <p:sldId id="380" r:id="rId98"/>
    <p:sldId id="531" r:id="rId99"/>
    <p:sldId id="459" r:id="rId100"/>
    <p:sldId id="460" r:id="rId101"/>
    <p:sldId id="461" r:id="rId102"/>
    <p:sldId id="341" r:id="rId103"/>
    <p:sldId id="462" r:id="rId104"/>
    <p:sldId id="463" r:id="rId105"/>
    <p:sldId id="464" r:id="rId106"/>
    <p:sldId id="465" r:id="rId107"/>
    <p:sldId id="345" r:id="rId108"/>
    <p:sldId id="466" r:id="rId109"/>
    <p:sldId id="532" r:id="rId110"/>
    <p:sldId id="343" r:id="rId111"/>
    <p:sldId id="342" r:id="rId112"/>
    <p:sldId id="344" r:id="rId113"/>
    <p:sldId id="346" r:id="rId114"/>
    <p:sldId id="467" r:id="rId115"/>
    <p:sldId id="347" r:id="rId116"/>
    <p:sldId id="348" r:id="rId117"/>
    <p:sldId id="468" r:id="rId118"/>
    <p:sldId id="469" r:id="rId119"/>
    <p:sldId id="470" r:id="rId120"/>
    <p:sldId id="349" r:id="rId121"/>
    <p:sldId id="351" r:id="rId122"/>
    <p:sldId id="353" r:id="rId123"/>
    <p:sldId id="354" r:id="rId124"/>
    <p:sldId id="355" r:id="rId125"/>
    <p:sldId id="391" r:id="rId126"/>
    <p:sldId id="529" r:id="rId127"/>
    <p:sldId id="393" r:id="rId128"/>
    <p:sldId id="533" r:id="rId129"/>
    <p:sldId id="472" r:id="rId130"/>
    <p:sldId id="534" r:id="rId131"/>
    <p:sldId id="535" r:id="rId132"/>
    <p:sldId id="536" r:id="rId133"/>
    <p:sldId id="356" r:id="rId134"/>
    <p:sldId id="357" r:id="rId135"/>
    <p:sldId id="358" r:id="rId136"/>
    <p:sldId id="360" r:id="rId137"/>
    <p:sldId id="361" r:id="rId138"/>
    <p:sldId id="364" r:id="rId139"/>
    <p:sldId id="390" r:id="rId140"/>
    <p:sldId id="475" r:id="rId141"/>
    <p:sldId id="476" r:id="rId142"/>
    <p:sldId id="477" r:id="rId143"/>
    <p:sldId id="372" r:id="rId144"/>
    <p:sldId id="478" r:id="rId145"/>
    <p:sldId id="480" r:id="rId146"/>
    <p:sldId id="479" r:id="rId147"/>
    <p:sldId id="362" r:id="rId148"/>
    <p:sldId id="481" r:id="rId149"/>
    <p:sldId id="482" r:id="rId150"/>
    <p:sldId id="483" r:id="rId151"/>
    <p:sldId id="484" r:id="rId152"/>
    <p:sldId id="521" r:id="rId153"/>
    <p:sldId id="363" r:id="rId154"/>
    <p:sldId id="389" r:id="rId155"/>
    <p:sldId id="485" r:id="rId156"/>
    <p:sldId id="489" r:id="rId157"/>
    <p:sldId id="490" r:id="rId158"/>
    <p:sldId id="488" r:id="rId159"/>
    <p:sldId id="487" r:id="rId160"/>
    <p:sldId id="486" r:id="rId161"/>
    <p:sldId id="492" r:id="rId162"/>
    <p:sldId id="367" r:id="rId163"/>
    <p:sldId id="368" r:id="rId164"/>
    <p:sldId id="493" r:id="rId165"/>
    <p:sldId id="366" r:id="rId166"/>
    <p:sldId id="384" r:id="rId167"/>
    <p:sldId id="494" r:id="rId168"/>
    <p:sldId id="495" r:id="rId169"/>
    <p:sldId id="496" r:id="rId170"/>
    <p:sldId id="385" r:id="rId171"/>
    <p:sldId id="497" r:id="rId172"/>
    <p:sldId id="498" r:id="rId173"/>
    <p:sldId id="499" r:id="rId174"/>
    <p:sldId id="502" r:id="rId175"/>
    <p:sldId id="503" r:id="rId176"/>
    <p:sldId id="537" r:id="rId177"/>
    <p:sldId id="538" r:id="rId178"/>
    <p:sldId id="397" r:id="rId179"/>
    <p:sldId id="504" r:id="rId180"/>
    <p:sldId id="506" r:id="rId181"/>
    <p:sldId id="369" r:id="rId182"/>
    <p:sldId id="370" r:id="rId183"/>
    <p:sldId id="507" r:id="rId184"/>
    <p:sldId id="508" r:id="rId185"/>
    <p:sldId id="509" r:id="rId186"/>
    <p:sldId id="511" r:id="rId187"/>
    <p:sldId id="510" r:id="rId188"/>
    <p:sldId id="512" r:id="rId189"/>
    <p:sldId id="513" r:id="rId190"/>
    <p:sldId id="392" r:id="rId191"/>
    <p:sldId id="514" r:id="rId192"/>
    <p:sldId id="530" r:id="rId193"/>
    <p:sldId id="516" r:id="rId194"/>
    <p:sldId id="395" r:id="rId195"/>
    <p:sldId id="394" r:id="rId196"/>
    <p:sldId id="517" r:id="rId197"/>
    <p:sldId id="520" r:id="rId198"/>
    <p:sldId id="519" r:id="rId199"/>
    <p:sldId id="398" r:id="rId200"/>
    <p:sldId id="399" r:id="rId201"/>
    <p:sldId id="264" r:id="rId202"/>
    <p:sldId id="268" r:id="rId20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7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04" autoAdjust="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191" Type="http://schemas.openxmlformats.org/officeDocument/2006/relationships/slide" Target="slides/slide188.xml"/><Relationship Id="rId205" Type="http://schemas.openxmlformats.org/officeDocument/2006/relationships/handoutMaster" Target="handoutMasters/handoutMaster1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144" Type="http://schemas.openxmlformats.org/officeDocument/2006/relationships/slide" Target="slides/slide141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65" Type="http://schemas.openxmlformats.org/officeDocument/2006/relationships/slide" Target="slides/slide162.xml"/><Relationship Id="rId181" Type="http://schemas.openxmlformats.org/officeDocument/2006/relationships/slide" Target="slides/slide178.xml"/><Relationship Id="rId186" Type="http://schemas.openxmlformats.org/officeDocument/2006/relationships/slide" Target="slides/slide183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slide" Target="slides/slide13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55" Type="http://schemas.openxmlformats.org/officeDocument/2006/relationships/slide" Target="slides/slide152.xml"/><Relationship Id="rId171" Type="http://schemas.openxmlformats.org/officeDocument/2006/relationships/slide" Target="slides/slide168.xml"/><Relationship Id="rId176" Type="http://schemas.openxmlformats.org/officeDocument/2006/relationships/slide" Target="slides/slide173.xml"/><Relationship Id="rId192" Type="http://schemas.openxmlformats.org/officeDocument/2006/relationships/slide" Target="slides/slide189.xml"/><Relationship Id="rId197" Type="http://schemas.openxmlformats.org/officeDocument/2006/relationships/slide" Target="slides/slide194.xml"/><Relationship Id="rId206" Type="http://schemas.openxmlformats.org/officeDocument/2006/relationships/presProps" Target="presProps.xml"/><Relationship Id="rId201" Type="http://schemas.openxmlformats.org/officeDocument/2006/relationships/slide" Target="slides/slide198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45" Type="http://schemas.openxmlformats.org/officeDocument/2006/relationships/slide" Target="slides/slide142.xml"/><Relationship Id="rId161" Type="http://schemas.openxmlformats.org/officeDocument/2006/relationships/slide" Target="slides/slide158.xml"/><Relationship Id="rId166" Type="http://schemas.openxmlformats.org/officeDocument/2006/relationships/slide" Target="slides/slide163.xml"/><Relationship Id="rId182" Type="http://schemas.openxmlformats.org/officeDocument/2006/relationships/slide" Target="slides/slide179.xml"/><Relationship Id="rId187" Type="http://schemas.openxmlformats.org/officeDocument/2006/relationships/slide" Target="slides/slide18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51" Type="http://schemas.openxmlformats.org/officeDocument/2006/relationships/slide" Target="slides/slide148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98" Type="http://schemas.openxmlformats.org/officeDocument/2006/relationships/slide" Target="slides/slide195.xml"/><Relationship Id="rId172" Type="http://schemas.openxmlformats.org/officeDocument/2006/relationships/slide" Target="slides/slide169.xml"/><Relationship Id="rId193" Type="http://schemas.openxmlformats.org/officeDocument/2006/relationships/slide" Target="slides/slide190.xml"/><Relationship Id="rId202" Type="http://schemas.openxmlformats.org/officeDocument/2006/relationships/slide" Target="slides/slide199.xml"/><Relationship Id="rId207" Type="http://schemas.openxmlformats.org/officeDocument/2006/relationships/viewProps" Target="viewProps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4" Type="http://schemas.openxmlformats.org/officeDocument/2006/relationships/slide" Target="slides/slide191.xml"/><Relationship Id="rId199" Type="http://schemas.openxmlformats.org/officeDocument/2006/relationships/slide" Target="slides/slide196.xml"/><Relationship Id="rId203" Type="http://schemas.openxmlformats.org/officeDocument/2006/relationships/slide" Target="slides/slide200.xml"/><Relationship Id="rId208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189" Type="http://schemas.openxmlformats.org/officeDocument/2006/relationships/slide" Target="slides/slide18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79" Type="http://schemas.openxmlformats.org/officeDocument/2006/relationships/slide" Target="slides/slide176.xml"/><Relationship Id="rId195" Type="http://schemas.openxmlformats.org/officeDocument/2006/relationships/slide" Target="slides/slide192.xml"/><Relationship Id="rId209" Type="http://schemas.openxmlformats.org/officeDocument/2006/relationships/tableStyles" Target="tableStyles.xml"/><Relationship Id="rId190" Type="http://schemas.openxmlformats.org/officeDocument/2006/relationships/slide" Target="slides/slide187.xml"/><Relationship Id="rId204" Type="http://schemas.openxmlformats.org/officeDocument/2006/relationships/notesMaster" Target="notesMasters/notesMaster1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slide" Target="slides/slide161.xml"/><Relationship Id="rId169" Type="http://schemas.openxmlformats.org/officeDocument/2006/relationships/slide" Target="slides/slide166.xml"/><Relationship Id="rId185" Type="http://schemas.openxmlformats.org/officeDocument/2006/relationships/slide" Target="slides/slide18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80" Type="http://schemas.openxmlformats.org/officeDocument/2006/relationships/slide" Target="slides/slide177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Relationship Id="rId196" Type="http://schemas.openxmlformats.org/officeDocument/2006/relationships/slide" Target="slides/slide193.xml"/><Relationship Id="rId200" Type="http://schemas.openxmlformats.org/officeDocument/2006/relationships/slide" Target="slides/slide19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D27DC4A0-BF2E-41A4-858F-75B1EDF5CE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8F1C0AA-79A8-4973-B21E-776C9F8FAB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38C13-4D6E-4CAA-8004-4BAB2F6ACAB3}" type="datetimeFigureOut">
              <a:rPr lang="cs-CZ" smtClean="0"/>
              <a:t>22.05.2023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E173F7F-E0F5-43C6-B805-32797E2D3CD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FC9A5F3-D15B-4503-8652-021F617C34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B0E308-2E4C-4197-A271-031AF0A039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26533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687671-D2C0-4E76-8FB3-B548D9870CD7}" type="datetimeFigureOut">
              <a:rPr lang="cs-CZ" smtClean="0"/>
              <a:t>22.05.2023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49D03-5F4B-434E-B979-37F56C301A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423003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3318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533224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889171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371466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907621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759763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089810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956318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3221809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48352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036266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0592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782749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073529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179302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84857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436948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9688114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60313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7345005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4704079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9401795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2931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381770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8457165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8259692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4448472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7124290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3610145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2250232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0909770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122492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6170834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0202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1802096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8381922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000021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240471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0665788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0493866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67117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1921843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8027548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2678481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33270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5255188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1167736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4415280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8958505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0876827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9274609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8373501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5877641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306176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8634234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39583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4461731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9427238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0145161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5748131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9733686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9710526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0392314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2048371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8996545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2620267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6680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9127697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5466557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4699580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1346855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9975173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3546176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9388686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8016522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5958270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7827721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23506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7631438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8377146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8263460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225780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4427791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7878764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9083782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9859922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6024511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8151526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39582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310917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9485888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0987769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6554933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1400576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4223471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365922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7697513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4230730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7942154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32440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436441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2204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311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13679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01146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04534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66627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3177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20866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18228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05877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54991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2195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4307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18849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67675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35438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29257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17404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63061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2776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37547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02597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9296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25732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04012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33363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660360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62136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42986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22091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00337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63857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430221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2552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11282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906084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8832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388714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94433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614797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093372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516209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858288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663157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6531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043687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229545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785330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564961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46652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047932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178272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84657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544496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74823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554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657259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859076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657111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920791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194983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402161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255327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243228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746777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556123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5943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352201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808184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630688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950112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214732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841060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232188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202230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155433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653822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4638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303468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154345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236561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50524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568475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248258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833370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299434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362632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158228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5986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48000" y="2130425"/>
            <a:ext cx="8640000" cy="1440000"/>
          </a:xfrm>
        </p:spPr>
        <p:txBody>
          <a:bodyPr/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48000" y="3780000"/>
            <a:ext cx="8640000" cy="18000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FE8E-BF00-47F2-8BD6-E6C4955A887F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 2022  STÁTNÍ ÚSTAV PRO KONTROLU LÉČIV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86AA-FCC7-45ED-BAA9-A02C04DFE91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Zástupný symbol pro text 14">
            <a:extLst>
              <a:ext uri="{FF2B5EF4-FFF2-40B4-BE49-F238E27FC236}">
                <a16:creationId xmlns:a16="http://schemas.microsoft.com/office/drawing/2014/main" id="{8247857F-CB28-4FD6-ACC2-46A3D22003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8000" y="522000"/>
            <a:ext cx="5040000" cy="252000"/>
          </a:xfrm>
        </p:spPr>
        <p:txBody>
          <a:bodyPr wrap="none" lIns="0" tIns="0" rIns="0" bIns="0" anchor="t" anchorCtr="0">
            <a:noAutofit/>
          </a:bodyPr>
          <a:lstStyle>
            <a:lvl1pPr>
              <a:buFont typeface="Arial" pitchFamily="34" charset="0"/>
              <a:buNone/>
              <a:defRPr sz="9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NÁZEV PREZENTACE / KAPITOLA</a:t>
            </a:r>
          </a:p>
        </p:txBody>
      </p:sp>
    </p:spTree>
    <p:extLst>
      <p:ext uri="{BB962C8B-B14F-4D97-AF65-F5344CB8AC3E}">
        <p14:creationId xmlns:p14="http://schemas.microsoft.com/office/powerpoint/2010/main" val="84130392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D7DB0-E780-4C25-B68C-C37295749A3F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 2022  STÁTNÍ ÚSTAV PRO KONTROLU LÉČIV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86AA-FCC7-45ED-BAA9-A02C04DFE91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Zástupný symbol pro text 14">
            <a:extLst>
              <a:ext uri="{FF2B5EF4-FFF2-40B4-BE49-F238E27FC236}">
                <a16:creationId xmlns:a16="http://schemas.microsoft.com/office/drawing/2014/main" id="{3D401DCE-8F9E-4450-AAB9-478E17905C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8000" y="522000"/>
            <a:ext cx="5040000" cy="252000"/>
          </a:xfrm>
        </p:spPr>
        <p:txBody>
          <a:bodyPr wrap="none" lIns="0" tIns="0" rIns="0" bIns="0" anchor="t" anchorCtr="0">
            <a:noAutofit/>
          </a:bodyPr>
          <a:lstStyle>
            <a:lvl1pPr>
              <a:buFont typeface="Arial" pitchFamily="34" charset="0"/>
              <a:buNone/>
              <a:defRPr sz="9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NÁZEV PREZENTACE / KAPITOLA</a:t>
            </a:r>
          </a:p>
        </p:txBody>
      </p:sp>
    </p:spTree>
    <p:extLst>
      <p:ext uri="{BB962C8B-B14F-4D97-AF65-F5344CB8AC3E}">
        <p14:creationId xmlns:p14="http://schemas.microsoft.com/office/powerpoint/2010/main" val="96400076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1080000"/>
            <a:ext cx="2743200" cy="5040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1080000"/>
            <a:ext cx="8026400" cy="5040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484CA-2E9D-4F85-A303-3DA920E484DF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 2022  STÁTNÍ ÚSTAV PRO KONTROLU LÉČIV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86AA-FCC7-45ED-BAA9-A02C04DFE91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Zástupný symbol pro text 14">
            <a:extLst>
              <a:ext uri="{FF2B5EF4-FFF2-40B4-BE49-F238E27FC236}">
                <a16:creationId xmlns:a16="http://schemas.microsoft.com/office/drawing/2014/main" id="{94DFB5D1-2ECF-4A94-8657-99402FA347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8000" y="522000"/>
            <a:ext cx="5040000" cy="252000"/>
          </a:xfrm>
        </p:spPr>
        <p:txBody>
          <a:bodyPr wrap="none" lIns="0" tIns="0" rIns="0" bIns="0" anchor="t" anchorCtr="0">
            <a:noAutofit/>
          </a:bodyPr>
          <a:lstStyle>
            <a:lvl1pPr>
              <a:buFont typeface="Arial" pitchFamily="34" charset="0"/>
              <a:buNone/>
              <a:defRPr sz="9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NÁZEV PREZENTACE / KAPITOLA</a:t>
            </a:r>
          </a:p>
        </p:txBody>
      </p:sp>
    </p:spTree>
    <p:extLst>
      <p:ext uri="{BB962C8B-B14F-4D97-AF65-F5344CB8AC3E}">
        <p14:creationId xmlns:p14="http://schemas.microsoft.com/office/powerpoint/2010/main" val="394646371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2371469" y="2120524"/>
            <a:ext cx="8640000" cy="1440000"/>
          </a:xfrm>
          <a:prstGeom prst="rect">
            <a:avLst/>
          </a:prstGeom>
        </p:spPr>
        <p:txBody>
          <a:bodyPr/>
          <a:lstStyle/>
          <a:p>
            <a:r>
              <a:rPr lang="cs-CZ" cap="all" dirty="0">
                <a:solidFill>
                  <a:schemeClr val="bg1"/>
                </a:solidFill>
              </a:rPr>
              <a:t>Název prezentace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371469" y="3745817"/>
            <a:ext cx="8640000" cy="18000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z="2400" dirty="0">
                <a:solidFill>
                  <a:schemeClr val="bg1"/>
                </a:solidFill>
              </a:rPr>
              <a:t>Titul, jméno a příjmení</a:t>
            </a:r>
          </a:p>
          <a:p>
            <a:r>
              <a:rPr lang="cs-CZ" sz="2400" dirty="0">
                <a:solidFill>
                  <a:schemeClr val="bg1"/>
                </a:solidFill>
              </a:rPr>
              <a:t>Místo konání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EC85-DAFC-419C-807F-3D12BA1FA754}" type="datetime1">
              <a:rPr lang="cs-CZ" smtClean="0"/>
              <a:t>22.05.2023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 2022  STÁTNÍ ÚSTAV PRO KONTROLU LÉČIV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86AA-FCC7-45ED-BAA9-A02C04DFE91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666902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135984"/>
            <a:ext cx="10972800" cy="672837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625F-9D93-452E-876D-BCB8AF1A5D3D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 2022  STÁTNÍ ÚSTAV PRO KONTROLU LÉČIV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86AA-FCC7-45ED-BAA9-A02C04DFE91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Zástupný symbol pro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2448000" y="512700"/>
            <a:ext cx="6720000" cy="252000"/>
          </a:xfrm>
        </p:spPr>
        <p:txBody>
          <a:bodyPr wrap="none" lIns="0" tIns="0" rIns="0" bIns="0" anchor="t" anchorCtr="0">
            <a:noAutofit/>
          </a:bodyPr>
          <a:lstStyle>
            <a:lvl1pPr>
              <a:buFont typeface="Arial" pitchFamily="34" charset="0"/>
              <a:buNone/>
              <a:defRPr sz="9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NÁZEV PREZENTACE / KAPITOLA</a:t>
            </a:r>
          </a:p>
        </p:txBody>
      </p:sp>
    </p:spTree>
    <p:extLst>
      <p:ext uri="{BB962C8B-B14F-4D97-AF65-F5344CB8AC3E}">
        <p14:creationId xmlns:p14="http://schemas.microsoft.com/office/powerpoint/2010/main" val="393660891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73813-AA0E-4EA9-8ABB-41BE4EFA5068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 2022  STÁTNÍ ÚSTAV PRO KONTROLU LÉČIV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86AA-FCC7-45ED-BAA9-A02C04DFE91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Zástupný symbol pro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2448000" y="512700"/>
            <a:ext cx="6720000" cy="252000"/>
          </a:xfrm>
        </p:spPr>
        <p:txBody>
          <a:bodyPr wrap="none" lIns="0" tIns="0" rIns="0" bIns="0" anchor="t" anchorCtr="0">
            <a:noAutofit/>
          </a:bodyPr>
          <a:lstStyle>
            <a:lvl1pPr>
              <a:buFont typeface="Arial" pitchFamily="34" charset="0"/>
              <a:buNone/>
              <a:defRPr sz="9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NÁZEV PREZENTACE / KAPITOLA</a:t>
            </a:r>
          </a:p>
        </p:txBody>
      </p:sp>
    </p:spTree>
    <p:extLst>
      <p:ext uri="{BB962C8B-B14F-4D97-AF65-F5344CB8AC3E}">
        <p14:creationId xmlns:p14="http://schemas.microsoft.com/office/powerpoint/2010/main" val="217316823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201" y="1128632"/>
            <a:ext cx="10989892" cy="1011940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2303875"/>
            <a:ext cx="5384800" cy="38895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2303875"/>
            <a:ext cx="5384800" cy="38895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72C6A-F159-4CA1-AB7F-47596EA5B5A7}" type="datetime1">
              <a:rPr lang="cs-CZ" smtClean="0"/>
              <a:t>22.05.2023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 2022  STÁTNÍ ÚSTAV PRO KONTROLU LÉČIV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86AA-FCC7-45ED-BAA9-A02C04DFE91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2448000" y="494700"/>
            <a:ext cx="6720000" cy="252000"/>
          </a:xfrm>
        </p:spPr>
        <p:txBody>
          <a:bodyPr wrap="none" lIns="0" tIns="0" rIns="0" bIns="0" anchor="t" anchorCtr="0">
            <a:noAutofit/>
          </a:bodyPr>
          <a:lstStyle>
            <a:lvl1pPr>
              <a:buFont typeface="Arial" pitchFamily="34" charset="0"/>
              <a:buNone/>
              <a:defRPr sz="9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NÁZEV PREZENTACE / KAPITOLA</a:t>
            </a:r>
          </a:p>
        </p:txBody>
      </p:sp>
    </p:spTree>
    <p:extLst>
      <p:ext uri="{BB962C8B-B14F-4D97-AF65-F5344CB8AC3E}">
        <p14:creationId xmlns:p14="http://schemas.microsoft.com/office/powerpoint/2010/main" val="80091055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080000"/>
            <a:ext cx="10972800" cy="61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849498"/>
            <a:ext cx="5386917" cy="6120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618997"/>
            <a:ext cx="5386917" cy="356429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8968" y="1849498"/>
            <a:ext cx="5389033" cy="6120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9" y="2618997"/>
            <a:ext cx="5389033" cy="356429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7243-5C3A-4DF5-B30D-8C91D95CEB5C}" type="datetime1">
              <a:rPr lang="cs-CZ" smtClean="0"/>
              <a:t>22.05.2023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 2022  STÁTNÍ ÚSTAV PRO KONTROLU LÉČIV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86AA-FCC7-45ED-BAA9-A02C04DFE91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2448000" y="494700"/>
            <a:ext cx="6720000" cy="252000"/>
          </a:xfrm>
        </p:spPr>
        <p:txBody>
          <a:bodyPr wrap="none" lIns="0" tIns="0" rIns="0" bIns="0" anchor="t" anchorCtr="0">
            <a:noAutofit/>
          </a:bodyPr>
          <a:lstStyle>
            <a:lvl1pPr>
              <a:buFont typeface="Arial" pitchFamily="34" charset="0"/>
              <a:buNone/>
              <a:defRPr sz="9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NÁZEV PREZENTACE / KAPITOLA</a:t>
            </a:r>
          </a:p>
        </p:txBody>
      </p:sp>
    </p:spTree>
    <p:extLst>
      <p:ext uri="{BB962C8B-B14F-4D97-AF65-F5344CB8AC3E}">
        <p14:creationId xmlns:p14="http://schemas.microsoft.com/office/powerpoint/2010/main" val="298517055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133746"/>
            <a:ext cx="10972800" cy="630070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41EB4-81DB-4ED3-8E5B-36EBEC0D49C8}" type="datetime1">
              <a:rPr lang="cs-CZ" smtClean="0"/>
              <a:t>22.05.2023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 2022  STÁTNÍ ÚSTAV PRO KONTROLU LÉČIV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86AA-FCC7-45ED-BAA9-A02C04DFE91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Zástupný symbol pro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2448000" y="512700"/>
            <a:ext cx="6720000" cy="252000"/>
          </a:xfrm>
        </p:spPr>
        <p:txBody>
          <a:bodyPr wrap="none" lIns="0" tIns="0" rIns="0" bIns="0" anchor="t" anchorCtr="0">
            <a:noAutofit/>
          </a:bodyPr>
          <a:lstStyle>
            <a:lvl1pPr>
              <a:buFont typeface="Arial" pitchFamily="34" charset="0"/>
              <a:buNone/>
              <a:defRPr sz="9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NÁZEV PREZENTACE / KAPITOLA</a:t>
            </a:r>
          </a:p>
        </p:txBody>
      </p:sp>
    </p:spTree>
    <p:extLst>
      <p:ext uri="{BB962C8B-B14F-4D97-AF65-F5344CB8AC3E}">
        <p14:creationId xmlns:p14="http://schemas.microsoft.com/office/powerpoint/2010/main" val="297662057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C0A8-6CE2-464D-96B0-16DE5D70354A}" type="datetime1">
              <a:rPr lang="cs-CZ" smtClean="0"/>
              <a:t>22.05.2023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86AA-FCC7-45ED-BAA9-A02C04DFE918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609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© 2022  STÁTNÍ ÚSTAV PRO KONTROLU LÉČIV</a:t>
            </a:r>
          </a:p>
        </p:txBody>
      </p:sp>
      <p:sp>
        <p:nvSpPr>
          <p:cNvPr id="6" name="Zástupný symbol pro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2448000" y="494700"/>
            <a:ext cx="6720000" cy="252000"/>
          </a:xfrm>
        </p:spPr>
        <p:txBody>
          <a:bodyPr wrap="none" lIns="0" tIns="0" rIns="0" bIns="0" anchor="t" anchorCtr="0">
            <a:noAutofit/>
          </a:bodyPr>
          <a:lstStyle>
            <a:lvl1pPr>
              <a:buFont typeface="Arial" pitchFamily="34" charset="0"/>
              <a:buNone/>
              <a:defRPr sz="9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NÁZEV PREZENTACE / KAPITOLA</a:t>
            </a:r>
          </a:p>
        </p:txBody>
      </p:sp>
    </p:spTree>
    <p:extLst>
      <p:ext uri="{BB962C8B-B14F-4D97-AF65-F5344CB8AC3E}">
        <p14:creationId xmlns:p14="http://schemas.microsoft.com/office/powerpoint/2010/main" val="290331075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2" y="1080001"/>
            <a:ext cx="4011084" cy="503795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1080004"/>
            <a:ext cx="6815667" cy="513930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2" y="1763816"/>
            <a:ext cx="4011084" cy="445549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7E129-A1B7-4DFA-9AA7-72097B4CA916}" type="datetime1">
              <a:rPr lang="cs-CZ" smtClean="0"/>
              <a:t>22.05.2023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 2022  STÁTNÍ ÚSTAV PRO KONTROLU LÉČIV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86AA-FCC7-45ED-BAA9-A02C04DFE91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2448000" y="494700"/>
            <a:ext cx="6720000" cy="252000"/>
          </a:xfrm>
        </p:spPr>
        <p:txBody>
          <a:bodyPr wrap="none" lIns="0" tIns="0" rIns="0" bIns="0" anchor="t" anchorCtr="0">
            <a:noAutofit/>
          </a:bodyPr>
          <a:lstStyle>
            <a:lvl1pPr>
              <a:buFont typeface="Arial" pitchFamily="34" charset="0"/>
              <a:buNone/>
              <a:defRPr sz="9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NÁZEV PREZENTACE / KAPITOLA</a:t>
            </a:r>
          </a:p>
        </p:txBody>
      </p:sp>
    </p:spTree>
    <p:extLst>
      <p:ext uri="{BB962C8B-B14F-4D97-AF65-F5344CB8AC3E}">
        <p14:creationId xmlns:p14="http://schemas.microsoft.com/office/powerpoint/2010/main" val="73875360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 2022  STÁTNÍ ÚSTAV PRO KONTROLU LÉČIV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fld id="{3F7E86AA-FCC7-45ED-BAA9-A02C04DFE918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Zástupný symbol pro text 14">
            <a:extLst>
              <a:ext uri="{FF2B5EF4-FFF2-40B4-BE49-F238E27FC236}">
                <a16:creationId xmlns:a16="http://schemas.microsoft.com/office/drawing/2014/main" id="{E3517C42-B3E3-4F57-BEF4-05BBE9C904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8000" y="522000"/>
            <a:ext cx="5040000" cy="252000"/>
          </a:xfrm>
        </p:spPr>
        <p:txBody>
          <a:bodyPr wrap="none" lIns="0" tIns="0" rIns="0" bIns="0" anchor="t" anchorCtr="0">
            <a:noAutofit/>
          </a:bodyPr>
          <a:lstStyle>
            <a:lvl1pPr>
              <a:buFont typeface="Arial" pitchFamily="34" charset="0"/>
              <a:buNone/>
              <a:defRPr sz="9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NÁZEV PREZENTACE / KAPITOLA</a:t>
            </a:r>
          </a:p>
        </p:txBody>
      </p:sp>
    </p:spTree>
    <p:extLst>
      <p:ext uri="{BB962C8B-B14F-4D97-AF65-F5344CB8AC3E}">
        <p14:creationId xmlns:p14="http://schemas.microsoft.com/office/powerpoint/2010/main" val="405094033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1080003"/>
            <a:ext cx="7315200" cy="363883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29B1B-00F8-4415-8466-33B0EEA7929E}" type="datetime1">
              <a:rPr lang="cs-CZ" smtClean="0"/>
              <a:t>22.05.2023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 2022  STÁTNÍ ÚSTAV PRO KONTROLU LÉČIV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86AA-FCC7-45ED-BAA9-A02C04DFE91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2448000" y="512700"/>
            <a:ext cx="6720000" cy="252000"/>
          </a:xfrm>
        </p:spPr>
        <p:txBody>
          <a:bodyPr wrap="none" lIns="0" tIns="0" rIns="0" bIns="0" anchor="t" anchorCtr="0">
            <a:noAutofit/>
          </a:bodyPr>
          <a:lstStyle>
            <a:lvl1pPr>
              <a:buFont typeface="Arial" pitchFamily="34" charset="0"/>
              <a:buNone/>
              <a:defRPr sz="9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NÁZEV PREZENTACE / KAPITOLA</a:t>
            </a:r>
          </a:p>
        </p:txBody>
      </p:sp>
    </p:spTree>
    <p:extLst>
      <p:ext uri="{BB962C8B-B14F-4D97-AF65-F5344CB8AC3E}">
        <p14:creationId xmlns:p14="http://schemas.microsoft.com/office/powerpoint/2010/main" val="415407259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5200" y="1135983"/>
            <a:ext cx="10972800" cy="62783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EB09-C09F-4E47-8F4D-439F130C019A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 2022  STÁTNÍ ÚSTAV PRO KONTROLU LÉČIV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86AA-FCC7-45ED-BAA9-A02C04DFE91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Zástupný symbol pro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2448000" y="510681"/>
            <a:ext cx="6720000" cy="252000"/>
          </a:xfrm>
        </p:spPr>
        <p:txBody>
          <a:bodyPr wrap="none" lIns="0" tIns="0" rIns="0" bIns="0" anchor="t" anchorCtr="0">
            <a:noAutofit/>
          </a:bodyPr>
          <a:lstStyle>
            <a:lvl1pPr>
              <a:buFont typeface="Arial" pitchFamily="34" charset="0"/>
              <a:buNone/>
              <a:defRPr sz="9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NÁZEV PREZENTACE / KAPITOLA</a:t>
            </a:r>
          </a:p>
        </p:txBody>
      </p:sp>
    </p:spTree>
    <p:extLst>
      <p:ext uri="{BB962C8B-B14F-4D97-AF65-F5344CB8AC3E}">
        <p14:creationId xmlns:p14="http://schemas.microsoft.com/office/powerpoint/2010/main" val="266486629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1080000"/>
            <a:ext cx="2743200" cy="5040000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1080000"/>
            <a:ext cx="8026400" cy="5040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328B7-6FDD-4DE7-A40A-A912A9E9B7F2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 2022  STÁTNÍ ÚSTAV PRO KONTROLU LÉČIV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86AA-FCC7-45ED-BAA9-A02C04DFE91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Zástupný symbol pro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2448000" y="502136"/>
            <a:ext cx="6720000" cy="252000"/>
          </a:xfrm>
        </p:spPr>
        <p:txBody>
          <a:bodyPr wrap="none" lIns="0" tIns="0" rIns="0" bIns="0" anchor="t" anchorCtr="0">
            <a:noAutofit/>
          </a:bodyPr>
          <a:lstStyle>
            <a:lvl1pPr>
              <a:buFont typeface="Arial" pitchFamily="34" charset="0"/>
              <a:buNone/>
              <a:defRPr sz="9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NÁZEV PREZENTACE / KAPITOLA</a:t>
            </a:r>
          </a:p>
        </p:txBody>
      </p:sp>
    </p:spTree>
    <p:extLst>
      <p:ext uri="{BB962C8B-B14F-4D97-AF65-F5344CB8AC3E}">
        <p14:creationId xmlns:p14="http://schemas.microsoft.com/office/powerpoint/2010/main" val="276639669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77710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2918400" y="504000"/>
            <a:ext cx="6720000" cy="252000"/>
          </a:xfrm>
          <a:prstGeom prst="rect">
            <a:avLst/>
          </a:prstGeom>
        </p:spPr>
        <p:txBody>
          <a:bodyPr wrap="none" lIns="0" tIns="0" rIns="0" bIns="0" anchor="t" anchorCtr="0">
            <a:noAutofit/>
          </a:bodyPr>
          <a:lstStyle>
            <a:lvl1pPr>
              <a:buFont typeface="Arial" pitchFamily="34" charset="0"/>
              <a:buNone/>
              <a:defRPr sz="9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NÁZEV PREZENTACE / kapitola</a:t>
            </a:r>
          </a:p>
        </p:txBody>
      </p:sp>
    </p:spTree>
    <p:extLst>
      <p:ext uri="{BB962C8B-B14F-4D97-AF65-F5344CB8AC3E}">
        <p14:creationId xmlns:p14="http://schemas.microsoft.com/office/powerpoint/2010/main" val="306355564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16585" y="1808820"/>
            <a:ext cx="10965815" cy="432048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B0A242B4-54ED-4BED-8103-6F88AF5AD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9" name="Zástupný symbol pro datum 8">
            <a:extLst>
              <a:ext uri="{FF2B5EF4-FFF2-40B4-BE49-F238E27FC236}">
                <a16:creationId xmlns:a16="http://schemas.microsoft.com/office/drawing/2014/main" id="{467F2761-E2A7-42FA-8CE5-FC60EA976EF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0D8D83A-D96A-47F1-BE28-738BD12195BA}" type="datetime1">
              <a:rPr lang="cs-CZ" smtClean="0"/>
              <a:t>22.05.2023</a:t>
            </a:fld>
            <a:endParaRPr lang="cs-CZ" dirty="0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740A6FBE-ABBC-4BDF-88CD-9B76AA0ABE0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cs-CZ"/>
              <a:t>© 2022  STÁTNÍ ÚSTAV PRO KONTROLU LÉČIV</a:t>
            </a:r>
            <a:endParaRPr lang="cs-CZ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63784F50-0A1F-490E-98D2-3A12530CA93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F7E86AA-FCC7-45ED-BAA9-A02C04DFE918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Zástupný symbol pro text 14">
            <a:extLst>
              <a:ext uri="{FF2B5EF4-FFF2-40B4-BE49-F238E27FC236}">
                <a16:creationId xmlns:a16="http://schemas.microsoft.com/office/drawing/2014/main" id="{8C278270-ACFF-42D2-8541-88965E70CD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8000" y="522000"/>
            <a:ext cx="5040000" cy="252000"/>
          </a:xfrm>
        </p:spPr>
        <p:txBody>
          <a:bodyPr wrap="none" lIns="0" tIns="0" rIns="0" bIns="0" anchor="t" anchorCtr="0">
            <a:noAutofit/>
          </a:bodyPr>
          <a:lstStyle>
            <a:lvl1pPr>
              <a:buFont typeface="Arial" pitchFamily="34" charset="0"/>
              <a:buNone/>
              <a:defRPr sz="9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NÁZEV PREZENTACE / KAPITOLA</a:t>
            </a:r>
          </a:p>
        </p:txBody>
      </p:sp>
    </p:spTree>
    <p:extLst>
      <p:ext uri="{BB962C8B-B14F-4D97-AF65-F5344CB8AC3E}">
        <p14:creationId xmlns:p14="http://schemas.microsoft.com/office/powerpoint/2010/main" val="389456006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853825"/>
            <a:ext cx="5384800" cy="433962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853825"/>
            <a:ext cx="5384800" cy="433962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DA830-1819-4BF0-BD95-32ADF1E4AF55}" type="datetime1">
              <a:rPr lang="cs-CZ" smtClean="0"/>
              <a:t>22.05.2023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 2022  STÁTNÍ ÚSTAV PRO KONTROLU LÉČIV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86AA-FCC7-45ED-BAA9-A02C04DFE91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text 14">
            <a:extLst>
              <a:ext uri="{FF2B5EF4-FFF2-40B4-BE49-F238E27FC236}">
                <a16:creationId xmlns:a16="http://schemas.microsoft.com/office/drawing/2014/main" id="{1865ACF8-9868-4EB2-A995-514D35E2D1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8000" y="522000"/>
            <a:ext cx="5040000" cy="252000"/>
          </a:xfrm>
        </p:spPr>
        <p:txBody>
          <a:bodyPr wrap="none" lIns="0" tIns="0" rIns="0" bIns="0" anchor="t" anchorCtr="0">
            <a:noAutofit/>
          </a:bodyPr>
          <a:lstStyle>
            <a:lvl1pPr>
              <a:buFont typeface="Arial" pitchFamily="34" charset="0"/>
              <a:buNone/>
              <a:defRPr sz="9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NÁZEV PREZENTACE / KAPITOLA</a:t>
            </a:r>
          </a:p>
        </p:txBody>
      </p:sp>
    </p:spTree>
    <p:extLst>
      <p:ext uri="{BB962C8B-B14F-4D97-AF65-F5344CB8AC3E}">
        <p14:creationId xmlns:p14="http://schemas.microsoft.com/office/powerpoint/2010/main" val="249315612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89071" y="1826890"/>
            <a:ext cx="5386917" cy="6120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89071" y="2636994"/>
            <a:ext cx="5407447" cy="358231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9" y="1826890"/>
            <a:ext cx="5389033" cy="62105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9" y="2655094"/>
            <a:ext cx="5389033" cy="356421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53A85-F34F-4E9D-A3FC-FE3101175DD2}" type="datetime1">
              <a:rPr lang="cs-CZ" smtClean="0"/>
              <a:t>22.05.2023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 2022  STÁTNÍ ÚSTAV PRO KONTROLU LÉČIV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86AA-FCC7-45ED-BAA9-A02C04DFE91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527469F8-0A16-45AF-B9EA-40ECABCDF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51366"/>
            <a:ext cx="10972800" cy="57742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10" name="Zástupný symbol pro text 14">
            <a:extLst>
              <a:ext uri="{FF2B5EF4-FFF2-40B4-BE49-F238E27FC236}">
                <a16:creationId xmlns:a16="http://schemas.microsoft.com/office/drawing/2014/main" id="{96CC2FC1-8534-44E0-AD51-F54A381E9E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8000" y="522000"/>
            <a:ext cx="5040000" cy="252000"/>
          </a:xfrm>
        </p:spPr>
        <p:txBody>
          <a:bodyPr wrap="none" lIns="0" tIns="0" rIns="0" bIns="0" anchor="t" anchorCtr="0">
            <a:noAutofit/>
          </a:bodyPr>
          <a:lstStyle>
            <a:lvl1pPr>
              <a:buFont typeface="Arial" pitchFamily="34" charset="0"/>
              <a:buNone/>
              <a:defRPr sz="9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NÁZEV PREZENTACE / KAPITOLA</a:t>
            </a:r>
          </a:p>
        </p:txBody>
      </p:sp>
    </p:spTree>
    <p:extLst>
      <p:ext uri="{BB962C8B-B14F-4D97-AF65-F5344CB8AC3E}">
        <p14:creationId xmlns:p14="http://schemas.microsoft.com/office/powerpoint/2010/main" val="74330591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DAF94-6C8B-468D-9E0B-E0F6BD59C242}" type="datetime1">
              <a:rPr lang="cs-CZ" smtClean="0"/>
              <a:t>22.05.2023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 2022  STÁTNÍ ÚSTAV PRO KONTROLU LÉČIV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86AA-FCC7-45ED-BAA9-A02C04DFE91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Zástupný symbol pro text 14">
            <a:extLst>
              <a:ext uri="{FF2B5EF4-FFF2-40B4-BE49-F238E27FC236}">
                <a16:creationId xmlns:a16="http://schemas.microsoft.com/office/drawing/2014/main" id="{88459AE6-251E-4E1B-8C2C-0A05C6649C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8000" y="522000"/>
            <a:ext cx="5040000" cy="252000"/>
          </a:xfrm>
        </p:spPr>
        <p:txBody>
          <a:bodyPr wrap="none" lIns="0" tIns="0" rIns="0" bIns="0" anchor="t" anchorCtr="0">
            <a:noAutofit/>
          </a:bodyPr>
          <a:lstStyle>
            <a:lvl1pPr>
              <a:buFont typeface="Arial" pitchFamily="34" charset="0"/>
              <a:buNone/>
              <a:defRPr sz="9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NÁZEV PREZENTACE / KAPITOLA</a:t>
            </a:r>
          </a:p>
        </p:txBody>
      </p:sp>
    </p:spTree>
    <p:extLst>
      <p:ext uri="{BB962C8B-B14F-4D97-AF65-F5344CB8AC3E}">
        <p14:creationId xmlns:p14="http://schemas.microsoft.com/office/powerpoint/2010/main" val="75600463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3B1E-4CF8-4C12-B03D-26651E1079C5}" type="datetime1">
              <a:rPr lang="cs-CZ" smtClean="0"/>
              <a:t>22.05.2023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86AA-FCC7-45ED-BAA9-A02C04DFE918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609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r>
              <a:rPr lang="cs-CZ"/>
              <a:t>© 2022  STÁTNÍ ÚSTAV PRO KONTROLU LÉČIV</a:t>
            </a:r>
            <a:endParaRPr lang="cs-CZ" dirty="0"/>
          </a:p>
        </p:txBody>
      </p:sp>
      <p:sp>
        <p:nvSpPr>
          <p:cNvPr id="6" name="Zástupný symbol pro text 14">
            <a:extLst>
              <a:ext uri="{FF2B5EF4-FFF2-40B4-BE49-F238E27FC236}">
                <a16:creationId xmlns:a16="http://schemas.microsoft.com/office/drawing/2014/main" id="{57D2C694-68F7-4B29-8504-09D0AB3868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8000" y="522000"/>
            <a:ext cx="5040000" cy="252000"/>
          </a:xfrm>
        </p:spPr>
        <p:txBody>
          <a:bodyPr wrap="none" lIns="0" tIns="0" rIns="0" bIns="0" anchor="t" anchorCtr="0">
            <a:noAutofit/>
          </a:bodyPr>
          <a:lstStyle>
            <a:lvl1pPr>
              <a:buFont typeface="Arial" pitchFamily="34" charset="0"/>
              <a:buNone/>
              <a:defRPr sz="9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NÁZEV PREZENTACE / KAPITOLA</a:t>
            </a:r>
          </a:p>
        </p:txBody>
      </p:sp>
    </p:spTree>
    <p:extLst>
      <p:ext uri="{BB962C8B-B14F-4D97-AF65-F5344CB8AC3E}">
        <p14:creationId xmlns:p14="http://schemas.microsoft.com/office/powerpoint/2010/main" val="88166458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2" y="1080000"/>
            <a:ext cx="4011084" cy="63881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1080004"/>
            <a:ext cx="6815667" cy="513930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2" y="1898830"/>
            <a:ext cx="4011085" cy="4320481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C9185-10FD-4AA1-AC99-BB9492447674}" type="datetime1">
              <a:rPr lang="cs-CZ" smtClean="0"/>
              <a:t>22.05.2023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 2022  STÁTNÍ ÚSTAV PRO KONTROLU LÉČIV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86AA-FCC7-45ED-BAA9-A02C04DFE91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text 14">
            <a:extLst>
              <a:ext uri="{FF2B5EF4-FFF2-40B4-BE49-F238E27FC236}">
                <a16:creationId xmlns:a16="http://schemas.microsoft.com/office/drawing/2014/main" id="{994D53D7-16E3-40FD-96D6-A98E8103A8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8000" y="522000"/>
            <a:ext cx="5040000" cy="252000"/>
          </a:xfrm>
        </p:spPr>
        <p:txBody>
          <a:bodyPr wrap="none" lIns="0" tIns="0" rIns="0" bIns="0" anchor="t" anchorCtr="0">
            <a:noAutofit/>
          </a:bodyPr>
          <a:lstStyle>
            <a:lvl1pPr>
              <a:buFont typeface="Arial" pitchFamily="34" charset="0"/>
              <a:buNone/>
              <a:defRPr sz="9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NÁZEV PREZENTACE / KAPITOLA</a:t>
            </a:r>
          </a:p>
        </p:txBody>
      </p:sp>
    </p:spTree>
    <p:extLst>
      <p:ext uri="{BB962C8B-B14F-4D97-AF65-F5344CB8AC3E}">
        <p14:creationId xmlns:p14="http://schemas.microsoft.com/office/powerpoint/2010/main" val="210657897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1080003"/>
            <a:ext cx="7315200" cy="363883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9C6F-6E29-4B1A-B139-29D23A9E237D}" type="datetime1">
              <a:rPr lang="cs-CZ" smtClean="0"/>
              <a:t>22.05.2023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© 2022  STÁTNÍ ÚSTAV PRO KONTROLU LÉČIV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86AA-FCC7-45ED-BAA9-A02C04DFE91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text 14">
            <a:extLst>
              <a:ext uri="{FF2B5EF4-FFF2-40B4-BE49-F238E27FC236}">
                <a16:creationId xmlns:a16="http://schemas.microsoft.com/office/drawing/2014/main" id="{81A4417B-2729-40F8-9443-7314C27400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8000" y="522000"/>
            <a:ext cx="5040000" cy="252000"/>
          </a:xfrm>
        </p:spPr>
        <p:txBody>
          <a:bodyPr wrap="none" lIns="0" tIns="0" rIns="0" bIns="0" anchor="t" anchorCtr="0">
            <a:noAutofit/>
          </a:bodyPr>
          <a:lstStyle>
            <a:lvl1pPr>
              <a:buFont typeface="Arial" pitchFamily="34" charset="0"/>
              <a:buNone/>
              <a:defRPr sz="9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NÁZEV PREZENTACE / KAPITOLA</a:t>
            </a:r>
          </a:p>
        </p:txBody>
      </p:sp>
    </p:spTree>
    <p:extLst>
      <p:ext uri="{BB962C8B-B14F-4D97-AF65-F5344CB8AC3E}">
        <p14:creationId xmlns:p14="http://schemas.microsoft.com/office/powerpoint/2010/main" val="335533967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6.w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w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wmf"/><Relationship Id="rId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1051366"/>
            <a:ext cx="10972800" cy="5774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763816"/>
            <a:ext cx="10972800" cy="4356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 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9168000" y="6356350"/>
            <a:ext cx="24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/>
                </a:solidFill>
              </a:defRPr>
            </a:lvl1pPr>
          </a:lstStyle>
          <a:p>
            <a:fld id="{2D7615C2-C980-46DC-B283-8ADD9170502D}" type="datetime1">
              <a:rPr lang="cs-CZ" smtClean="0"/>
              <a:t>22.05.2023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609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© 2022  STÁTNÍ ÚSTAV PRO KONTROLU LÉČIV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080000" y="540000"/>
            <a:ext cx="1440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675" b="0">
                <a:solidFill>
                  <a:schemeClr val="tx1"/>
                </a:solidFill>
              </a:defRPr>
            </a:lvl1pPr>
          </a:lstStyle>
          <a:p>
            <a:fld id="{3F7E86AA-FCC7-45ED-BAA9-A02C04DFE918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Obrázek 6" descr="SÚKL - logo modré.wmf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609599" y="440617"/>
            <a:ext cx="1501211" cy="406771"/>
          </a:xfrm>
          <a:prstGeom prst="rect">
            <a:avLst/>
          </a:prstGeom>
        </p:spPr>
      </p:pic>
      <p:cxnSp>
        <p:nvCxnSpPr>
          <p:cNvPr id="9" name="Přímá spojovací čára 8"/>
          <p:cNvCxnSpPr>
            <a:cxnSpLocks/>
          </p:cNvCxnSpPr>
          <p:nvPr userDrawn="1"/>
        </p:nvCxnSpPr>
        <p:spPr>
          <a:xfrm>
            <a:off x="2427006" y="773705"/>
            <a:ext cx="91286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957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hf sldNum="0" hdr="0"/>
  <p:txStyles>
    <p:titleStyle>
      <a:lvl1pPr algn="l" defTabSz="6858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Tx/>
        <a:buBlip>
          <a:blip r:embed="rId14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19535" y="1083738"/>
            <a:ext cx="10972800" cy="680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943836"/>
            <a:ext cx="10972800" cy="4176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 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9168000" y="6356350"/>
            <a:ext cx="24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bg1"/>
                </a:solidFill>
              </a:defRPr>
            </a:lvl1pPr>
          </a:lstStyle>
          <a:p>
            <a:fld id="{5C87FCF5-DF5D-4C89-9B17-707E8ACC64DF}" type="datetime1">
              <a:rPr lang="cs-CZ" smtClean="0"/>
              <a:t>22.05.2023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609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bg1"/>
                </a:solidFill>
              </a:defRPr>
            </a:lvl1pPr>
          </a:lstStyle>
          <a:p>
            <a:r>
              <a:rPr lang="cs-CZ"/>
              <a:t>© 2022  STÁTNÍ ÚSTAV PRO KONTROLU LÉČIV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080000" y="512700"/>
            <a:ext cx="1440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675" b="0">
                <a:solidFill>
                  <a:schemeClr val="bg1"/>
                </a:solidFill>
              </a:defRPr>
            </a:lvl1pPr>
          </a:lstStyle>
          <a:p>
            <a:fld id="{3F7E86AA-FCC7-45ED-BAA9-A02C04DFE918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Obrázek 6" descr="SÚKL - logo modré.wmf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609602" y="440614"/>
            <a:ext cx="1501209" cy="406773"/>
          </a:xfrm>
          <a:prstGeom prst="rect">
            <a:avLst/>
          </a:prstGeom>
        </p:spPr>
      </p:pic>
      <p:cxnSp>
        <p:nvCxnSpPr>
          <p:cNvPr id="12" name="Přímá spojovací čára 8">
            <a:extLst>
              <a:ext uri="{FF2B5EF4-FFF2-40B4-BE49-F238E27FC236}">
                <a16:creationId xmlns:a16="http://schemas.microsoft.com/office/drawing/2014/main" id="{21AAE0DA-3E1B-4D19-A847-50C167EED148}"/>
              </a:ext>
            </a:extLst>
          </p:cNvPr>
          <p:cNvCxnSpPr>
            <a:cxnSpLocks/>
          </p:cNvCxnSpPr>
          <p:nvPr userDrawn="1"/>
        </p:nvCxnSpPr>
        <p:spPr>
          <a:xfrm>
            <a:off x="2427006" y="773705"/>
            <a:ext cx="912864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716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>
    <p:fade/>
  </p:transition>
  <p:hf sldNum="0" hdr="0"/>
  <p:txStyles>
    <p:titleStyle>
      <a:lvl1pPr algn="l" defTabSz="6858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Tx/>
        <a:buBlip>
          <a:blip r:embed="rId15"/>
        </a:buBlip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EBAE336E-6565-4C34-9E9B-2B4274B1AF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3"/>
            <a:ext cx="3860800" cy="365125"/>
          </a:xfrm>
          <a:prstGeom prst="rect">
            <a:avLst/>
          </a:prstGeom>
        </p:spPr>
        <p:txBody>
          <a:bodyPr anchor="ctr"/>
          <a:lstStyle>
            <a:lvl1pPr>
              <a:defRPr sz="68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2022  STATE INSTITUTE FOR DRUG CONTROL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2BDFD9D-EB0C-4A2F-947F-DF35717C5E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68000" y="6356350"/>
            <a:ext cx="2400000" cy="360000"/>
          </a:xfrm>
          <a:prstGeom prst="rect">
            <a:avLst/>
          </a:prstGeom>
        </p:spPr>
        <p:txBody>
          <a:bodyPr anchor="ctr"/>
          <a:lstStyle>
            <a:lvl1pPr algn="r">
              <a:defRPr sz="680">
                <a:solidFill>
                  <a:schemeClr val="bg1"/>
                </a:solidFill>
              </a:defRPr>
            </a:lvl1pPr>
          </a:lstStyle>
          <a:p>
            <a:fld id="{E5D328B7-6FDD-4DE7-A40A-A912A9E9B7F2}" type="datetime1">
              <a:rPr lang="cs-CZ" smtClean="0"/>
              <a:pPr/>
              <a:t>22.05.2023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560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6" r:id="rId2"/>
  </p:sldLayoutIdLst>
  <p:transition>
    <p:fade/>
  </p:transition>
  <p:hf sldNum="0" hdr="0"/>
  <p:txStyles>
    <p:titleStyle>
      <a:lvl1pPr algn="l" defTabSz="6858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Tx/>
        <a:buBlip>
          <a:blip r:embed="rId5"/>
        </a:buBlip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5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jp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jp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jp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jp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9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6.png"/><Relationship Id="rId4" Type="http://schemas.openxmlformats.org/officeDocument/2006/relationships/image" Target="../media/image9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6.png"/><Relationship Id="rId4" Type="http://schemas.openxmlformats.org/officeDocument/2006/relationships/image" Target="../media/image99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jp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104.png"/><Relationship Id="rId4" Type="http://schemas.openxmlformats.org/officeDocument/2006/relationships/image" Target="../media/image103.jp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104.png"/><Relationship Id="rId4" Type="http://schemas.openxmlformats.org/officeDocument/2006/relationships/image" Target="../media/image103.jp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104.png"/><Relationship Id="rId4" Type="http://schemas.openxmlformats.org/officeDocument/2006/relationships/image" Target="../media/image103.jp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emf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emf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emf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emf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4.docx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5.docx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emf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g"/><Relationship Id="rId5" Type="http://schemas.openxmlformats.org/officeDocument/2006/relationships/image" Target="../media/image122.jpg"/><Relationship Id="rId4" Type="http://schemas.openxmlformats.org/officeDocument/2006/relationships/image" Target="../media/image121.jp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g"/><Relationship Id="rId5" Type="http://schemas.openxmlformats.org/officeDocument/2006/relationships/image" Target="../media/image122.jpg"/><Relationship Id="rId4" Type="http://schemas.openxmlformats.org/officeDocument/2006/relationships/image" Target="../media/image121.jp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g"/><Relationship Id="rId5" Type="http://schemas.openxmlformats.org/officeDocument/2006/relationships/image" Target="../media/image122.jpg"/><Relationship Id="rId4" Type="http://schemas.openxmlformats.org/officeDocument/2006/relationships/image" Target="../media/image121.jpg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0.jp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g"/><Relationship Id="rId5" Type="http://schemas.openxmlformats.org/officeDocument/2006/relationships/image" Target="../media/image122.jpg"/><Relationship Id="rId4" Type="http://schemas.openxmlformats.org/officeDocument/2006/relationships/image" Target="../media/image121.jpg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g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g"/><Relationship Id="rId3" Type="http://schemas.openxmlformats.org/officeDocument/2006/relationships/image" Target="../media/image125.jpeg"/><Relationship Id="rId7" Type="http://schemas.openxmlformats.org/officeDocument/2006/relationships/image" Target="../media/image131.jpe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10" Type="http://schemas.openxmlformats.org/officeDocument/2006/relationships/image" Target="../media/image132.png"/><Relationship Id="rId4" Type="http://schemas.openxmlformats.org/officeDocument/2006/relationships/image" Target="../media/image126.jpg"/><Relationship Id="rId9" Type="http://schemas.openxmlformats.org/officeDocument/2006/relationships/image" Target="../media/image1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g"/><Relationship Id="rId3" Type="http://schemas.openxmlformats.org/officeDocument/2006/relationships/image" Target="../media/image125.jpeg"/><Relationship Id="rId7" Type="http://schemas.openxmlformats.org/officeDocument/2006/relationships/image" Target="../media/image131.jpe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10" Type="http://schemas.openxmlformats.org/officeDocument/2006/relationships/image" Target="../media/image132.png"/><Relationship Id="rId4" Type="http://schemas.openxmlformats.org/officeDocument/2006/relationships/image" Target="../media/image126.jpg"/><Relationship Id="rId9" Type="http://schemas.openxmlformats.org/officeDocument/2006/relationships/image" Target="../media/image124.png"/></Relationships>
</file>

<file path=ppt/slides/_rels/slide1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g"/><Relationship Id="rId3" Type="http://schemas.openxmlformats.org/officeDocument/2006/relationships/image" Target="../media/image125.jpeg"/><Relationship Id="rId7" Type="http://schemas.openxmlformats.org/officeDocument/2006/relationships/image" Target="../media/image131.jpe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10" Type="http://schemas.openxmlformats.org/officeDocument/2006/relationships/image" Target="../media/image132.png"/><Relationship Id="rId4" Type="http://schemas.openxmlformats.org/officeDocument/2006/relationships/image" Target="../media/image126.jpg"/><Relationship Id="rId9" Type="http://schemas.openxmlformats.org/officeDocument/2006/relationships/image" Target="../media/image124.png"/></Relationships>
</file>

<file path=ppt/slides/_rels/slide1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g"/><Relationship Id="rId3" Type="http://schemas.openxmlformats.org/officeDocument/2006/relationships/image" Target="../media/image125.jpeg"/><Relationship Id="rId7" Type="http://schemas.openxmlformats.org/officeDocument/2006/relationships/image" Target="../media/image131.jpe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11" Type="http://schemas.openxmlformats.org/officeDocument/2006/relationships/image" Target="../media/image133.png"/><Relationship Id="rId5" Type="http://schemas.openxmlformats.org/officeDocument/2006/relationships/image" Target="../media/image127.jpeg"/><Relationship Id="rId10" Type="http://schemas.openxmlformats.org/officeDocument/2006/relationships/image" Target="../media/image132.png"/><Relationship Id="rId4" Type="http://schemas.openxmlformats.org/officeDocument/2006/relationships/image" Target="../media/image126.jpg"/><Relationship Id="rId9" Type="http://schemas.openxmlformats.org/officeDocument/2006/relationships/image" Target="../media/image124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35.jp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36.png"/><Relationship Id="rId4" Type="http://schemas.openxmlformats.org/officeDocument/2006/relationships/image" Target="../media/image135.jp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8.jp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9.png"/><Relationship Id="rId4" Type="http://schemas.openxmlformats.org/officeDocument/2006/relationships/image" Target="../media/image138.jpg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7" Type="http://schemas.openxmlformats.org/officeDocument/2006/relationships/image" Target="../media/image149.jpe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5.jpe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7" Type="http://schemas.openxmlformats.org/officeDocument/2006/relationships/image" Target="../media/image149.jpe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5.jpeg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hyperlink" Target="https://forms.office.com/r/wsBLCYs3W6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9.jpeg"/><Relationship Id="rId4" Type="http://schemas.openxmlformats.org/officeDocument/2006/relationships/image" Target="../media/image5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9.jpeg"/><Relationship Id="rId4" Type="http://schemas.openxmlformats.org/officeDocument/2006/relationships/image" Target="../media/image5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5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e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5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eg"/><Relationship Id="rId4" Type="http://schemas.openxmlformats.org/officeDocument/2006/relationships/image" Target="../media/image13.jp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5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eg"/><Relationship Id="rId4" Type="http://schemas.openxmlformats.org/officeDocument/2006/relationships/image" Target="../media/image13.jp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5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eg"/><Relationship Id="rId4" Type="http://schemas.openxmlformats.org/officeDocument/2006/relationships/image" Target="../media/image13.jp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5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eg"/><Relationship Id="rId4" Type="http://schemas.openxmlformats.org/officeDocument/2006/relationships/image" Target="../media/image13.jp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5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eg"/><Relationship Id="rId4" Type="http://schemas.openxmlformats.org/officeDocument/2006/relationships/image" Target="../media/image13.jpg"/><Relationship Id="rId9" Type="http://schemas.openxmlformats.org/officeDocument/2006/relationships/image" Target="../media/image5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3.jpeg"/><Relationship Id="rId4" Type="http://schemas.openxmlformats.org/officeDocument/2006/relationships/image" Target="../media/image61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3.jpeg"/><Relationship Id="rId4" Type="http://schemas.openxmlformats.org/officeDocument/2006/relationships/image" Target="../media/image61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7.jpeg"/><Relationship Id="rId4" Type="http://schemas.openxmlformats.org/officeDocument/2006/relationships/image" Target="../media/image65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7.jpeg"/><Relationship Id="rId4" Type="http://schemas.openxmlformats.org/officeDocument/2006/relationships/image" Target="../media/image65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7.jpeg"/><Relationship Id="rId4" Type="http://schemas.openxmlformats.org/officeDocument/2006/relationships/image" Target="../media/image65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7.jpeg"/><Relationship Id="rId4" Type="http://schemas.openxmlformats.org/officeDocument/2006/relationships/image" Target="../media/image65.jp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9.png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fif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fif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7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fif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fif"/><Relationship Id="rId4" Type="http://schemas.openxmlformats.org/officeDocument/2006/relationships/image" Target="../media/image7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fif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fif"/><Relationship Id="rId4" Type="http://schemas.openxmlformats.org/officeDocument/2006/relationships/image" Target="../media/image7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fif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jpg"/><Relationship Id="rId4" Type="http://schemas.openxmlformats.org/officeDocument/2006/relationships/image" Target="../media/image7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fif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jpg"/><Relationship Id="rId4" Type="http://schemas.openxmlformats.org/officeDocument/2006/relationships/image" Target="../media/image7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jpg"/><Relationship Id="rId4" Type="http://schemas.openxmlformats.org/officeDocument/2006/relationships/image" Target="../media/image81.jpe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2.jpe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jpg"/><Relationship Id="rId4" Type="http://schemas.openxmlformats.org/officeDocument/2006/relationships/image" Target="../media/image81.jpe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2.jpe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jpg"/><Relationship Id="rId4" Type="http://schemas.openxmlformats.org/officeDocument/2006/relationships/image" Target="../media/image81.jpe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2.jpe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jpg"/><Relationship Id="rId4" Type="http://schemas.openxmlformats.org/officeDocument/2006/relationships/image" Target="../media/image81.jpe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2.jpe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jpg"/><Relationship Id="rId4" Type="http://schemas.openxmlformats.org/officeDocument/2006/relationships/image" Target="../media/image8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ctrTitle"/>
          </p:nvPr>
        </p:nvSpPr>
        <p:spPr>
          <a:xfrm>
            <a:off x="1074656" y="2120524"/>
            <a:ext cx="9936813" cy="1440000"/>
          </a:xfrm>
        </p:spPr>
        <p:txBody>
          <a:bodyPr/>
          <a:lstStyle/>
          <a:p>
            <a:pPr algn="ctr"/>
            <a:r>
              <a:rPr lang="cs-CZ" cap="all" dirty="0" err="1">
                <a:solidFill>
                  <a:schemeClr val="bg1"/>
                </a:solidFill>
              </a:rPr>
              <a:t>PRůBĚH</a:t>
            </a:r>
            <a:r>
              <a:rPr lang="cs-CZ" cap="all" dirty="0">
                <a:solidFill>
                  <a:schemeClr val="bg1"/>
                </a:solidFill>
              </a:rPr>
              <a:t> A </a:t>
            </a:r>
            <a:r>
              <a:rPr lang="cs-CZ" cap="all" dirty="0" err="1">
                <a:solidFill>
                  <a:schemeClr val="bg1"/>
                </a:solidFill>
              </a:rPr>
              <a:t>vÝSLEDKY</a:t>
            </a:r>
            <a:r>
              <a:rPr lang="cs-CZ" cap="all" dirty="0">
                <a:solidFill>
                  <a:schemeClr val="bg1"/>
                </a:solidFill>
              </a:rPr>
              <a:t> kontrol OSOB NAKLÁDAJÍCÍCH</a:t>
            </a:r>
            <a:br>
              <a:rPr lang="cs-CZ" cap="all" dirty="0">
                <a:solidFill>
                  <a:schemeClr val="bg1"/>
                </a:solidFill>
              </a:rPr>
            </a:br>
            <a:r>
              <a:rPr lang="cs-CZ" cap="all" dirty="0">
                <a:solidFill>
                  <a:schemeClr val="bg1"/>
                </a:solidFill>
              </a:rPr>
              <a:t>SE ZDRAVOTNICKÝMI PROSTŘEDKY</a:t>
            </a:r>
          </a:p>
        </p:txBody>
      </p:sp>
      <p:sp>
        <p:nvSpPr>
          <p:cNvPr id="15" name="Podnadpis 14"/>
          <p:cNvSpPr>
            <a:spLocks noGrp="1"/>
          </p:cNvSpPr>
          <p:nvPr>
            <p:ph type="subTitle" idx="1"/>
          </p:nvPr>
        </p:nvSpPr>
        <p:spPr>
          <a:xfrm>
            <a:off x="942680" y="3745817"/>
            <a:ext cx="10068789" cy="1800000"/>
          </a:xfrm>
        </p:spPr>
        <p:txBody>
          <a:bodyPr>
            <a:normAutofit/>
          </a:bodyPr>
          <a:lstStyle/>
          <a:p>
            <a:pPr algn="ctr"/>
            <a:r>
              <a:rPr lang="cs-CZ" sz="1650" dirty="0">
                <a:solidFill>
                  <a:schemeClr val="bg1"/>
                </a:solidFill>
              </a:rPr>
              <a:t>Mgr. Tomáš Kojan</a:t>
            </a:r>
          </a:p>
          <a:p>
            <a:pPr algn="ctr"/>
            <a:r>
              <a:rPr lang="cs-CZ" sz="1650" dirty="0">
                <a:solidFill>
                  <a:schemeClr val="bg1"/>
                </a:solidFill>
              </a:rPr>
              <a:t>Zdravotnické prostředky opět ve světle nové legislativy a současné praxe</a:t>
            </a:r>
          </a:p>
          <a:p>
            <a:pPr algn="ctr"/>
            <a:r>
              <a:rPr lang="cs-CZ" sz="1650" dirty="0">
                <a:solidFill>
                  <a:schemeClr val="bg1"/>
                </a:solidFill>
              </a:rPr>
              <a:t>Nemocnice Na Františku Praha</a:t>
            </a:r>
          </a:p>
          <a:p>
            <a:pPr algn="ctr"/>
            <a:r>
              <a:rPr lang="cs-CZ" sz="1650" dirty="0">
                <a:solidFill>
                  <a:schemeClr val="bg1"/>
                </a:solidFill>
              </a:rPr>
              <a:t>22. - 23. </a:t>
            </a:r>
            <a:r>
              <a:rPr lang="cs-CZ" sz="1650">
                <a:solidFill>
                  <a:schemeClr val="bg1"/>
                </a:solidFill>
              </a:rPr>
              <a:t>5. </a:t>
            </a:r>
            <a:r>
              <a:rPr lang="cs-CZ" sz="1650" dirty="0">
                <a:solidFill>
                  <a:schemeClr val="bg1"/>
                </a:solidFill>
              </a:rPr>
              <a:t>2023</a:t>
            </a:r>
          </a:p>
          <a:p>
            <a:endParaRPr lang="cs-CZ" sz="1650" dirty="0">
              <a:solidFill>
                <a:schemeClr val="bg1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0CCC0-E19D-438A-B277-03C0EEE93A11}" type="datetime1">
              <a:rPr lang="cs-CZ" smtClean="0"/>
              <a:t>22.05.2023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Kontrola SÚKL 3/3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Autofit/>
          </a:bodyPr>
          <a:lstStyle/>
          <a:p>
            <a:pPr algn="just"/>
            <a:r>
              <a:rPr lang="cs-CZ" dirty="0"/>
              <a:t>POS, který používá ZP při poskytování zdravotních služeb = POS, který je ze zákona povinen!</a:t>
            </a:r>
          </a:p>
          <a:p>
            <a:pPr algn="just"/>
            <a:r>
              <a:rPr lang="cs-CZ" dirty="0"/>
              <a:t>Není podstatné objektivní vlastnictví</a:t>
            </a:r>
          </a:p>
          <a:p>
            <a:pPr algn="just"/>
            <a:r>
              <a:rPr lang="cs-CZ" dirty="0"/>
              <a:t>Dokumentaci ke ZP je POS povinen vést a uchovávat po celou dobu používání prostředku </a:t>
            </a:r>
            <a:r>
              <a:rPr lang="cs-CZ" b="1" dirty="0"/>
              <a:t>+ 1 rok</a:t>
            </a:r>
            <a:r>
              <a:rPr lang="cs-CZ" dirty="0"/>
              <a:t> po jeho vyřazení z používání (pro případ šetření závažné nežádoucí příhody) – viz § 41 odst. 3, § 44 odst. 4, § 45 odst. 5 a § 46 odst. 3</a:t>
            </a:r>
          </a:p>
          <a:p>
            <a:pPr algn="just"/>
            <a:r>
              <a:rPr lang="cs-CZ" dirty="0"/>
              <a:t>Dokumentace je akceptována ve formě listinné i ve formě elektronické</a:t>
            </a:r>
          </a:p>
          <a:p>
            <a:pPr algn="just"/>
            <a:r>
              <a:rPr lang="cs-CZ" dirty="0"/>
              <a:t>Pozor na definování povinností ve smluvní dokumentaci především v situaci, kdy POS není majitelem ZP – zápůjčky, konsignační sklady apod. (kdo zabezpečuje INS, BTK, opravy, skladovací podmínky?)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  9/55</a:t>
            </a:r>
          </a:p>
        </p:txBody>
      </p:sp>
    </p:spTree>
    <p:extLst>
      <p:ext uri="{BB962C8B-B14F-4D97-AF65-F5344CB8AC3E}">
        <p14:creationId xmlns:p14="http://schemas.microsoft.com/office/powerpoint/2010/main" val="3737962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7/12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2500" b="1" dirty="0"/>
              <a:t>Problém č. 7 – Záznamy do pacientské dokumentace</a:t>
            </a:r>
          </a:p>
          <a:p>
            <a:pPr marL="0" indent="0">
              <a:buNone/>
            </a:pPr>
            <a:endParaRPr lang="cs-CZ" sz="1200" b="1" dirty="0"/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cs-CZ" b="1" dirty="0"/>
              <a:t>Z 375/2022 § 39 Povinnosti poskytovatele zdravotních služeb při používání prostředku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cs-CZ" i="0" dirty="0">
                <a:effectLst/>
              </a:rPr>
              <a:t>(3) </a:t>
            </a:r>
            <a:r>
              <a:rPr lang="cs-CZ" dirty="0"/>
              <a:t>J</a:t>
            </a:r>
            <a:r>
              <a:rPr lang="cs-CZ" b="0" i="0" dirty="0">
                <a:effectLst/>
              </a:rPr>
              <a:t>e-li při poskytování zdravotních služeb použit prostředek rizikové třídy IIb nebo III, je poskytovatel zdravotních služeb povinen provést o tom záznam ve zdravotnické dokumentaci vedené o pacientovi.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cs-CZ" sz="1200" b="0" i="0" dirty="0">
              <a:effectLst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cs-CZ" b="1" dirty="0"/>
              <a:t>Z 375/2022 § 42 Zvláštní použití prostředku</a:t>
            </a:r>
            <a:endParaRPr lang="cs-CZ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cs-CZ" i="0" dirty="0">
                <a:effectLst/>
              </a:rPr>
              <a:t>(1) </a:t>
            </a:r>
            <a:r>
              <a:rPr lang="cs-CZ" b="0" i="0" dirty="0">
                <a:effectLst/>
              </a:rPr>
              <a:t>V případě ohrožení života nebo zdraví pacienta může lékař poskytující zdravotní služby použít prostředek způsobem, který není v souladu s jeho návodem k použití, pokud nemá k dispozici jiný prostředek potřebných vlastností, za podmínky, že je takový způsob použití klinicky ověřen u podobného typu prostředku.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cs-CZ" i="0" dirty="0">
                <a:effectLst/>
              </a:rPr>
              <a:t>(2) </a:t>
            </a:r>
            <a:r>
              <a:rPr lang="cs-CZ" b="0" i="0" dirty="0">
                <a:effectLst/>
              </a:rPr>
              <a:t>Hodlá-li lékař použít prostředek způsobem podle odstavce 1, informuje o této skutečnosti a o možných důsledcích a rizicích tohoto postupu pacienta, popřípadě jeho zákonného zástupce nebo opatrovníka. Neumožňuje-li zdravotní stav pacienta nebo nepřítomnost zákonného zástupce nebo opatrovníka seznámení podle věty první, učiní tak lékař neprodleně, jakmile to zdravotní stav pacienta nebo přítomnost jeho zákonného zástupce nebo opatrovníka umožní.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cs-CZ" i="0" dirty="0">
                <a:effectLst/>
              </a:rPr>
              <a:t>(3) </a:t>
            </a:r>
            <a:r>
              <a:rPr lang="cs-CZ" b="0" i="0" dirty="0">
                <a:effectLst/>
              </a:rPr>
              <a:t>O postupu podle odstavce 1, důvodech, které k tomuto postupu vedly, a o podání informace podle  odstavce 2 provede lékař záznam ve zdravotnické dokumentaci vedené o pacientovi.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27/55</a:t>
            </a:r>
          </a:p>
        </p:txBody>
      </p:sp>
    </p:spTree>
    <p:extLst>
      <p:ext uri="{BB962C8B-B14F-4D97-AF65-F5344CB8AC3E}">
        <p14:creationId xmlns:p14="http://schemas.microsoft.com/office/powerpoint/2010/main" val="3659894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7/12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2500" b="1" dirty="0"/>
              <a:t>Problém č. 7 – Záznamy do pacientské dokumentace</a:t>
            </a:r>
          </a:p>
          <a:p>
            <a:pPr marL="0" indent="0">
              <a:buNone/>
            </a:pPr>
            <a:endParaRPr lang="cs-CZ" sz="1200" b="1" dirty="0"/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cs-CZ" b="1" dirty="0"/>
              <a:t>Z 375/2022 § 39 Povinnosti poskytovatele zdravotních služeb při používání prostředku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cs-CZ" i="0" dirty="0">
                <a:effectLst/>
              </a:rPr>
              <a:t>(3) </a:t>
            </a:r>
            <a:r>
              <a:rPr lang="cs-CZ" dirty="0"/>
              <a:t>J</a:t>
            </a:r>
            <a:r>
              <a:rPr lang="cs-CZ" b="0" i="0" dirty="0">
                <a:effectLst/>
              </a:rPr>
              <a:t>e-li při poskytování zdravotních služeb </a:t>
            </a:r>
            <a:r>
              <a:rPr lang="cs-CZ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použit prostředek rizikové třídy IIb nebo III</a:t>
            </a:r>
            <a:r>
              <a:rPr lang="cs-CZ" b="0" i="0" dirty="0">
                <a:effectLst/>
              </a:rPr>
              <a:t>, je poskytovatel zdravotních služeb </a:t>
            </a:r>
            <a:r>
              <a:rPr lang="cs-CZ" i="0" dirty="0">
                <a:effectLst/>
              </a:rPr>
              <a:t>povinen provést o tom záznam ve zdravotnické dokumentaci vedené o pacientovi</a:t>
            </a:r>
            <a:r>
              <a:rPr lang="cs-CZ" b="0" i="0" dirty="0">
                <a:effectLst/>
              </a:rPr>
              <a:t>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cs-CZ" sz="1200" b="0" i="0" dirty="0">
              <a:effectLst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cs-CZ" b="1" dirty="0"/>
              <a:t>Z 375/2022 § 42 Zvláštní použití prostředku</a:t>
            </a:r>
            <a:endParaRPr lang="cs-CZ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cs-CZ" i="0" dirty="0">
                <a:effectLst/>
              </a:rPr>
              <a:t>(1) </a:t>
            </a:r>
            <a:r>
              <a:rPr lang="cs-CZ" b="0" i="0" dirty="0">
                <a:effectLst/>
              </a:rPr>
              <a:t>V případě ohrožení života nebo zdraví pacienta může lékař poskytující zdravotní služby použít prostředek způsobem, který není v souladu s jeho návodem k použití, pokud nemá k dispozici jiný prostředek potřebných vlastností, za podmínky, že je takový způsob použití klinicky ověřen u podobného typu prostředku.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cs-CZ" i="0" dirty="0">
                <a:effectLst/>
              </a:rPr>
              <a:t>(2) </a:t>
            </a:r>
            <a:r>
              <a:rPr lang="cs-CZ" b="0" i="0" dirty="0">
                <a:effectLst/>
              </a:rPr>
              <a:t>Hodlá-li lékař použít prostředek způsobem podle odstavce 1, informuje o této skutečnosti a o možných důsledcích a rizicích tohoto postupu pacienta, popřípadě jeho zákonného zástupce nebo opatrovníka. Neumožňuje-li zdravotní stav pacienta nebo nepřítomnost zákonného zástupce nebo opatrovníka seznámení podle věty první, učiní tak lékař neprodleně, jakmile to zdravotní stav pacienta nebo přítomnost jeho zákonného zástupce nebo opatrovníka umožní.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cs-CZ" i="0" dirty="0">
                <a:effectLst/>
              </a:rPr>
              <a:t>(3) </a:t>
            </a:r>
            <a:r>
              <a:rPr lang="cs-CZ" b="0" i="0" dirty="0">
                <a:effectLst/>
              </a:rPr>
              <a:t>O postupu podle odstavce 1, důvodech, které k tomuto postupu vedly, a o podání informace podle  odstavce 2 provede lékař záznam ve zdravotnické dokumentaci vedené o pacientovi.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27/55</a:t>
            </a:r>
          </a:p>
        </p:txBody>
      </p:sp>
    </p:spTree>
    <p:extLst>
      <p:ext uri="{BB962C8B-B14F-4D97-AF65-F5344CB8AC3E}">
        <p14:creationId xmlns:p14="http://schemas.microsoft.com/office/powerpoint/2010/main" val="94076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7/12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2500" b="1" dirty="0"/>
              <a:t>Problém č. 7 – Záznamy do pacientské dokumentace</a:t>
            </a:r>
          </a:p>
          <a:p>
            <a:pPr marL="0" indent="0">
              <a:buNone/>
            </a:pPr>
            <a:endParaRPr lang="cs-CZ" sz="1200" b="1" dirty="0"/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cs-CZ" b="1" dirty="0"/>
              <a:t>Z 375/2022 § 39 Povinnosti poskytovatele zdravotních služeb při používání prostředku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cs-CZ" i="0" dirty="0">
                <a:effectLst/>
              </a:rPr>
              <a:t>(3) </a:t>
            </a:r>
            <a:r>
              <a:rPr lang="cs-CZ" dirty="0"/>
              <a:t>J</a:t>
            </a:r>
            <a:r>
              <a:rPr lang="cs-CZ" b="0" i="0" dirty="0">
                <a:effectLst/>
              </a:rPr>
              <a:t>e-li při poskytování zdravotních služeb </a:t>
            </a:r>
            <a:r>
              <a:rPr lang="cs-CZ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použit prostředek rizikové třídy IIb nebo III</a:t>
            </a:r>
            <a:r>
              <a:rPr lang="cs-CZ" b="0" i="0" dirty="0">
                <a:effectLst/>
              </a:rPr>
              <a:t>, je poskytovatel zdravotních služeb </a:t>
            </a:r>
            <a:r>
              <a:rPr lang="cs-CZ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povinen provést o tom záznam ve zdravotnické dokumentaci vedené o pacientovi</a:t>
            </a:r>
            <a:r>
              <a:rPr lang="cs-CZ" b="0" i="0" dirty="0">
                <a:effectLst/>
              </a:rPr>
              <a:t>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cs-CZ" sz="1200" b="0" i="0" dirty="0">
              <a:effectLst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cs-CZ" b="1" dirty="0"/>
              <a:t>Z 375/2022 § 42 Zvláštní použití prostředku</a:t>
            </a:r>
            <a:endParaRPr lang="cs-CZ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cs-CZ" i="0" dirty="0">
                <a:effectLst/>
              </a:rPr>
              <a:t>(1) </a:t>
            </a:r>
            <a:r>
              <a:rPr lang="cs-CZ" b="0" i="0" dirty="0">
                <a:effectLst/>
              </a:rPr>
              <a:t>V případě ohrožení života nebo zdraví pacienta může lékař poskytující zdravotní služby použít prostředek způsobem, který není v souladu s jeho návodem k použití, pokud nemá k dispozici jiný prostředek potřebných vlastností, za podmínky, že je takový způsob použití klinicky ověřen u podobného typu prostředku.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cs-CZ" i="0" dirty="0">
                <a:effectLst/>
              </a:rPr>
              <a:t>(2) </a:t>
            </a:r>
            <a:r>
              <a:rPr lang="cs-CZ" b="0" i="0" dirty="0">
                <a:effectLst/>
              </a:rPr>
              <a:t>Hodlá-li lékař použít prostředek způsobem podle odstavce 1, informuje o této skutečnosti a o možných důsledcích a rizicích tohoto postupu pacienta, popřípadě jeho zákonného zástupce nebo opatrovníka. Neumožňuje-li zdravotní stav pacienta nebo nepřítomnost zákonného zástupce nebo opatrovníka seznámení podle věty první, učiní tak lékař neprodleně, jakmile to zdravotní stav pacienta nebo přítomnost jeho zákonného zástupce nebo opatrovníka umožní.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cs-CZ" i="0" dirty="0">
                <a:effectLst/>
              </a:rPr>
              <a:t>(3) </a:t>
            </a:r>
            <a:r>
              <a:rPr lang="cs-CZ" b="0" i="0" dirty="0">
                <a:effectLst/>
              </a:rPr>
              <a:t>O postupu podle odstavce 1, důvodech, které k tomuto postupu vedly, a o podání informace podle  odstavce 2 provede lékař záznam ve zdravotnické dokumentaci vedené o pacientovi.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27/55</a:t>
            </a:r>
          </a:p>
        </p:txBody>
      </p:sp>
    </p:spTree>
    <p:extLst>
      <p:ext uri="{BB962C8B-B14F-4D97-AF65-F5344CB8AC3E}">
        <p14:creationId xmlns:p14="http://schemas.microsoft.com/office/powerpoint/2010/main" val="96377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7/12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2500" b="1" dirty="0"/>
              <a:t>Problém č. 7 – Záznamy do pacientské dokumentace</a:t>
            </a:r>
          </a:p>
          <a:p>
            <a:pPr marL="0" indent="0">
              <a:buNone/>
            </a:pPr>
            <a:endParaRPr lang="cs-CZ" sz="1200" b="1" dirty="0"/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cs-CZ" b="1" dirty="0"/>
              <a:t>Z 375/2022 § 39 Povinnosti poskytovatele zdravotních služeb při používání prostředku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cs-CZ" i="0" dirty="0">
                <a:effectLst/>
              </a:rPr>
              <a:t>(3) </a:t>
            </a:r>
            <a:r>
              <a:rPr lang="cs-CZ" dirty="0"/>
              <a:t>J</a:t>
            </a:r>
            <a:r>
              <a:rPr lang="cs-CZ" b="0" i="0" dirty="0">
                <a:effectLst/>
              </a:rPr>
              <a:t>e-li při poskytování zdravotních služeb </a:t>
            </a:r>
            <a:r>
              <a:rPr lang="cs-CZ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použit prostředek rizikové třídy IIb nebo III</a:t>
            </a:r>
            <a:r>
              <a:rPr lang="cs-CZ" b="0" i="0" dirty="0">
                <a:effectLst/>
              </a:rPr>
              <a:t>, je poskytovatel zdravotních služeb </a:t>
            </a:r>
            <a:r>
              <a:rPr lang="cs-CZ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povinen provést o tom záznam ve zdravotnické dokumentaci vedené o pacientovi</a:t>
            </a:r>
            <a:r>
              <a:rPr lang="cs-CZ" b="0" i="0" dirty="0">
                <a:effectLst/>
              </a:rPr>
              <a:t>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cs-CZ" sz="1200" b="0" i="0" dirty="0">
              <a:effectLst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cs-CZ" b="1" dirty="0"/>
              <a:t>Z 375/2022 § 42 Zvláštní použití prostředku</a:t>
            </a:r>
            <a:endParaRPr lang="cs-CZ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cs-CZ" i="0" dirty="0">
                <a:effectLst/>
              </a:rPr>
              <a:t>(1) </a:t>
            </a:r>
            <a:r>
              <a:rPr lang="cs-CZ" b="0" i="0" dirty="0">
                <a:effectLst/>
              </a:rPr>
              <a:t>V případě </a:t>
            </a:r>
            <a:r>
              <a:rPr lang="cs-CZ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ohrožení života nebo zdraví pacienta </a:t>
            </a:r>
            <a:r>
              <a:rPr lang="cs-CZ" b="0" i="0" dirty="0">
                <a:effectLst/>
              </a:rPr>
              <a:t>může lékař poskytující zdravotní služby použít prostředek způsobem, který </a:t>
            </a:r>
            <a:r>
              <a:rPr lang="cs-CZ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není v souladu s jeho návodem k použití</a:t>
            </a:r>
            <a:r>
              <a:rPr lang="cs-CZ" b="0" i="0" dirty="0">
                <a:effectLst/>
              </a:rPr>
              <a:t>, pokud nemá k dispozici jiný prostředek potřebných vlastností, za podmínky, že je takový způsob použití klinicky ověřen u podobného typu prostředku.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cs-CZ" i="0" dirty="0">
                <a:effectLst/>
              </a:rPr>
              <a:t>(2) </a:t>
            </a:r>
            <a:r>
              <a:rPr lang="cs-CZ" b="0" i="0" dirty="0">
                <a:effectLst/>
              </a:rPr>
              <a:t>Hodlá-li lékař použít prostředek způsobem podle odstavce 1, informuje o této skutečnosti a o možných důsledcích a rizicích tohoto postupu pacienta, popřípadě jeho zákonného zástupce nebo opatrovníka. Neumožňuje-li zdravotní stav pacienta nebo nepřítomnost zákonného zástupce nebo opatrovníka seznámení podle věty první, učiní tak lékař neprodleně, jakmile to zdravotní stav pacienta nebo přítomnost jeho zákonného zástupce nebo opatrovníka umožní.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cs-CZ" i="0" dirty="0">
                <a:effectLst/>
              </a:rPr>
              <a:t>(3) </a:t>
            </a:r>
            <a:r>
              <a:rPr lang="cs-CZ" b="0" i="0" dirty="0">
                <a:effectLst/>
              </a:rPr>
              <a:t>O postupu podle odstavce 1, důvodech, které k tomuto postupu vedly, a o podání informace podle  odstavce 2 provede lékař záznam ve zdravotnické dokumentaci vedené o pacientovi.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27/55</a:t>
            </a:r>
          </a:p>
        </p:txBody>
      </p:sp>
    </p:spTree>
    <p:extLst>
      <p:ext uri="{BB962C8B-B14F-4D97-AF65-F5344CB8AC3E}">
        <p14:creationId xmlns:p14="http://schemas.microsoft.com/office/powerpoint/2010/main" val="249730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7/12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2500" b="1" dirty="0"/>
              <a:t>Problém č. 7 – Záznamy do pacientské dokumentace</a:t>
            </a:r>
          </a:p>
          <a:p>
            <a:pPr marL="0" indent="0">
              <a:buNone/>
            </a:pPr>
            <a:endParaRPr lang="cs-CZ" sz="1200" b="1" dirty="0"/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cs-CZ" b="1" dirty="0"/>
              <a:t>Z 375/2022 § 39 Povinnosti poskytovatele zdravotních služeb při používání prostředku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cs-CZ" i="0" dirty="0">
                <a:effectLst/>
              </a:rPr>
              <a:t>(3) </a:t>
            </a:r>
            <a:r>
              <a:rPr lang="cs-CZ" dirty="0"/>
              <a:t>J</a:t>
            </a:r>
            <a:r>
              <a:rPr lang="cs-CZ" b="0" i="0" dirty="0">
                <a:effectLst/>
              </a:rPr>
              <a:t>e-li při poskytování zdravotních služeb </a:t>
            </a:r>
            <a:r>
              <a:rPr lang="cs-CZ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použit prostředek rizikové třídy IIb nebo III</a:t>
            </a:r>
            <a:r>
              <a:rPr lang="cs-CZ" b="0" i="0" dirty="0">
                <a:effectLst/>
              </a:rPr>
              <a:t>, je poskytovatel zdravotních služeb </a:t>
            </a:r>
            <a:r>
              <a:rPr lang="cs-CZ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povinen provést o tom záznam ve zdravotnické dokumentaci vedené o pacientovi</a:t>
            </a:r>
            <a:r>
              <a:rPr lang="cs-CZ" b="0" i="0" dirty="0">
                <a:effectLst/>
              </a:rPr>
              <a:t>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cs-CZ" sz="1200" b="0" i="0" dirty="0">
              <a:effectLst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cs-CZ" b="1" dirty="0"/>
              <a:t>Z 375/2022 § 42 Zvláštní použití prostředku</a:t>
            </a:r>
            <a:endParaRPr lang="cs-CZ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cs-CZ" i="0" dirty="0">
                <a:effectLst/>
              </a:rPr>
              <a:t>(1) </a:t>
            </a:r>
            <a:r>
              <a:rPr lang="cs-CZ" b="0" i="0" dirty="0">
                <a:effectLst/>
              </a:rPr>
              <a:t>V případě </a:t>
            </a:r>
            <a:r>
              <a:rPr lang="cs-CZ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ohrožení života nebo zdraví pacienta </a:t>
            </a:r>
            <a:r>
              <a:rPr lang="cs-CZ" b="0" i="0" dirty="0">
                <a:effectLst/>
              </a:rPr>
              <a:t>může lékař poskytující zdravotní služby použít prostředek způsobem, který </a:t>
            </a:r>
            <a:r>
              <a:rPr lang="cs-CZ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není v souladu s jeho návodem k použití</a:t>
            </a:r>
            <a:r>
              <a:rPr lang="cs-CZ" b="0" i="0" dirty="0">
                <a:effectLst/>
              </a:rPr>
              <a:t>, pokud nemá k dispozici jiný prostředek potřebných vlastností, za podmínky, že je takový způsob použití klinicky ověřen u podobného typu prostředku.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cs-CZ" i="0" dirty="0">
                <a:effectLst/>
              </a:rPr>
              <a:t>(2) </a:t>
            </a:r>
            <a:r>
              <a:rPr lang="cs-CZ" b="0" i="0" dirty="0">
                <a:effectLst/>
              </a:rPr>
              <a:t>Hodlá-li lékař použít prostředek způsobem podle odstavce 1, informuje o této skutečnosti a o možných důsledcích a rizicích tohoto postupu pacienta, popřípadě jeho zákonného zástupce nebo opatrovníka. Neumožňuje-li zdravotní stav pacienta nebo nepřítomnost zákonného zástupce nebo opatrovníka seznámení podle věty první, učiní tak lékař neprodleně, jakmile to zdravotní stav pacienta nebo přítomnost jeho zákonného zástupce nebo opatrovníka umožní.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cs-CZ" i="0" dirty="0">
                <a:effectLst/>
              </a:rPr>
              <a:t>(3) </a:t>
            </a:r>
            <a:r>
              <a:rPr lang="cs-CZ" b="0" i="0" dirty="0">
                <a:effectLst/>
              </a:rPr>
              <a:t>O postupu podle odstavce 1, důvodech, které k tomuto postupu vedly, a o podání informace podle  odstavce 2 </a:t>
            </a:r>
            <a:r>
              <a:rPr lang="cs-CZ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provede lékař záznam ve zdravotnické dokumentaci vedené o pacientovi</a:t>
            </a:r>
            <a:r>
              <a:rPr lang="cs-CZ" b="0" i="0" dirty="0">
                <a:effectLst/>
              </a:rPr>
              <a:t>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27/55</a:t>
            </a:r>
          </a:p>
        </p:txBody>
      </p:sp>
    </p:spTree>
    <p:extLst>
      <p:ext uri="{BB962C8B-B14F-4D97-AF65-F5344CB8AC3E}">
        <p14:creationId xmlns:p14="http://schemas.microsoft.com/office/powerpoint/2010/main" val="118374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7/12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Problém č. 7 – Záznamy do pacientské dokumentace</a:t>
            </a:r>
          </a:p>
          <a:p>
            <a:pPr marL="0" indent="0">
              <a:buNone/>
            </a:pPr>
            <a:endParaRPr lang="cs-CZ" sz="1000" b="1" dirty="0"/>
          </a:p>
          <a:p>
            <a:pPr algn="just">
              <a:spcBef>
                <a:spcPts val="0"/>
              </a:spcBef>
            </a:pPr>
            <a:r>
              <a:rPr lang="cs-CZ" sz="1800" b="1" dirty="0"/>
              <a:t>Z 375/2022 § 50 Povinnosti poskytovatele zdravotních služeb v rámci </a:t>
            </a:r>
            <a:r>
              <a:rPr lang="cs-CZ" sz="1800" b="1" dirty="0" err="1"/>
              <a:t>vigilance</a:t>
            </a:r>
            <a:endParaRPr lang="cs-CZ" sz="1800" b="0" i="0" dirty="0">
              <a:effectLst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(2) </a:t>
            </a:r>
            <a:r>
              <a:rPr lang="cs-CZ" sz="1800" b="0" i="0" dirty="0">
                <a:effectLst/>
              </a:rPr>
              <a:t>Poskytovatel zdravotních služeb, který nabyl podezření, že došlo k závažné nežádoucí příhodě s následkem újmy na zdraví nebo smrti pacienta, je povinen uchovávat ve zdravotnické dokumentaci vedené o pacientovi tuto skutečnost.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28/55</a:t>
            </a:r>
          </a:p>
        </p:txBody>
      </p:sp>
    </p:spTree>
    <p:extLst>
      <p:ext uri="{BB962C8B-B14F-4D97-AF65-F5344CB8AC3E}">
        <p14:creationId xmlns:p14="http://schemas.microsoft.com/office/powerpoint/2010/main" val="4178220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7/12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Problém č. 7 – Záznamy do pacientské dokumentace</a:t>
            </a:r>
          </a:p>
          <a:p>
            <a:pPr marL="0" indent="0">
              <a:buNone/>
            </a:pPr>
            <a:endParaRPr lang="cs-CZ" sz="1000" b="1" dirty="0"/>
          </a:p>
          <a:p>
            <a:pPr algn="just">
              <a:spcBef>
                <a:spcPts val="0"/>
              </a:spcBef>
            </a:pPr>
            <a:r>
              <a:rPr lang="cs-CZ" sz="1800" b="1" dirty="0"/>
              <a:t>Z 375/2022 § 50 Povinnosti poskytovatele zdravotních služeb v rámci </a:t>
            </a:r>
            <a:r>
              <a:rPr lang="cs-CZ" sz="1800" b="1" dirty="0" err="1"/>
              <a:t>vigilance</a:t>
            </a:r>
            <a:endParaRPr lang="cs-CZ" sz="1800" b="0" i="0" dirty="0">
              <a:effectLst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(2) </a:t>
            </a:r>
            <a:r>
              <a:rPr lang="cs-CZ" sz="1800" b="0" i="0" dirty="0">
                <a:effectLst/>
              </a:rPr>
              <a:t>Poskytovatel zdravotních služeb, který </a:t>
            </a:r>
            <a:r>
              <a:rPr lang="cs-CZ" sz="18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nabyl podezření, že došlo k závažné nežádoucí příhodě </a:t>
            </a:r>
            <a:r>
              <a:rPr lang="cs-CZ" sz="1800" b="0" i="0" dirty="0">
                <a:effectLst/>
              </a:rPr>
              <a:t>s následkem újmy na zdraví nebo smrti pacienta, je povinen </a:t>
            </a:r>
            <a:r>
              <a:rPr lang="cs-CZ" sz="1800" i="0" dirty="0">
                <a:effectLst/>
              </a:rPr>
              <a:t>uchovávat ve zdravotnické dokumentaci vedené o pacientovi </a:t>
            </a:r>
            <a:r>
              <a:rPr lang="cs-CZ" sz="1800" b="0" i="0" dirty="0">
                <a:effectLst/>
              </a:rPr>
              <a:t>tuto skutečnost.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28/55</a:t>
            </a:r>
          </a:p>
        </p:txBody>
      </p:sp>
    </p:spTree>
    <p:extLst>
      <p:ext uri="{BB962C8B-B14F-4D97-AF65-F5344CB8AC3E}">
        <p14:creationId xmlns:p14="http://schemas.microsoft.com/office/powerpoint/2010/main" val="284308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7/12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Problém č. 7 – Záznamy do pacientské dokumentace</a:t>
            </a:r>
          </a:p>
          <a:p>
            <a:pPr marL="0" indent="0">
              <a:buNone/>
            </a:pPr>
            <a:endParaRPr lang="cs-CZ" sz="1000" b="1" dirty="0"/>
          </a:p>
          <a:p>
            <a:pPr algn="just">
              <a:spcBef>
                <a:spcPts val="0"/>
              </a:spcBef>
            </a:pPr>
            <a:r>
              <a:rPr lang="cs-CZ" sz="1800" b="1" dirty="0"/>
              <a:t>Z 375/2022 § 50 Povinnosti poskytovatele zdravotních služeb v rámci </a:t>
            </a:r>
            <a:r>
              <a:rPr lang="cs-CZ" sz="1800" b="1" dirty="0" err="1"/>
              <a:t>vigilance</a:t>
            </a:r>
            <a:endParaRPr lang="cs-CZ" sz="1800" b="0" i="0" dirty="0">
              <a:effectLst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(2) </a:t>
            </a:r>
            <a:r>
              <a:rPr lang="cs-CZ" sz="1800" b="0" i="0" dirty="0">
                <a:effectLst/>
              </a:rPr>
              <a:t>Poskytovatel zdravotních služeb, který </a:t>
            </a:r>
            <a:r>
              <a:rPr lang="cs-CZ" sz="18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nabyl podezření, že došlo k závažné nežádoucí příhodě </a:t>
            </a:r>
            <a:r>
              <a:rPr lang="cs-CZ" sz="1800" b="0" i="0" dirty="0">
                <a:effectLst/>
              </a:rPr>
              <a:t>s následkem újmy na zdraví nebo smrti pacienta, je povinen </a:t>
            </a:r>
            <a:r>
              <a:rPr lang="cs-CZ" sz="18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uchovávat ve zdravotnické dokumentaci vedené o pacientovi </a:t>
            </a:r>
            <a:r>
              <a:rPr lang="cs-CZ" sz="1800" b="0" i="0" dirty="0">
                <a:effectLst/>
              </a:rPr>
              <a:t>tuto skutečnost.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28/55</a:t>
            </a:r>
          </a:p>
        </p:txBody>
      </p:sp>
    </p:spTree>
    <p:extLst>
      <p:ext uri="{BB962C8B-B14F-4D97-AF65-F5344CB8AC3E}">
        <p14:creationId xmlns:p14="http://schemas.microsoft.com/office/powerpoint/2010/main" val="261459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7/12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Záznamy do zdravotnické dokumentace pacienta</a:t>
            </a:r>
          </a:p>
          <a:p>
            <a:pPr marL="0" indent="0">
              <a:buNone/>
            </a:pPr>
            <a:endParaRPr lang="cs-CZ" sz="1000" dirty="0"/>
          </a:p>
          <a:p>
            <a:r>
              <a:rPr lang="cs-CZ" dirty="0"/>
              <a:t>Zápis o použití ZP IIb a III</a:t>
            </a:r>
          </a:p>
          <a:p>
            <a:pPr lvl="1"/>
            <a:r>
              <a:rPr lang="cs-CZ" dirty="0"/>
              <a:t>platí pro ZT a také pro SZM!</a:t>
            </a:r>
          </a:p>
          <a:p>
            <a:pPr lvl="1"/>
            <a:r>
              <a:rPr lang="cs-CZ" dirty="0"/>
              <a:t>např. předtištěné sestavy přístrojové techniky pro operační sál č. 1 a operační sál č. 2 apod.</a:t>
            </a:r>
          </a:p>
          <a:p>
            <a:pPr lvl="1"/>
            <a:r>
              <a:rPr lang="cs-CZ" dirty="0"/>
              <a:t>např. vylepení etiket implantátů apod.</a:t>
            </a:r>
          </a:p>
          <a:p>
            <a:r>
              <a:rPr lang="cs-CZ" dirty="0"/>
              <a:t>Zápis o zvláštním použití ZP</a:t>
            </a:r>
          </a:p>
          <a:p>
            <a:r>
              <a:rPr lang="cs-CZ" dirty="0"/>
              <a:t>Zápis o závažné nežádoucí příhodě s následkem újmy na zdraví nebo smrti pacienta (stačí, aby POS nabyl podezření!)</a:t>
            </a:r>
          </a:p>
          <a:p>
            <a:pPr marL="0" indent="0" algn="just">
              <a:spcBef>
                <a:spcPts val="0"/>
              </a:spcBef>
              <a:buNone/>
            </a:pPr>
            <a:endParaRPr lang="cs-CZ" sz="1800" b="0" i="0" dirty="0">
              <a:effectLst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cs-CZ" sz="1800" b="0" i="0" dirty="0">
              <a:effectLst/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29/55</a:t>
            </a:r>
          </a:p>
        </p:txBody>
      </p:sp>
    </p:spTree>
    <p:extLst>
      <p:ext uri="{BB962C8B-B14F-4D97-AF65-F5344CB8AC3E}">
        <p14:creationId xmlns:p14="http://schemas.microsoft.com/office/powerpoint/2010/main" val="2479671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7/12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30/55</a:t>
            </a:r>
          </a:p>
        </p:txBody>
      </p:sp>
      <p:pic>
        <p:nvPicPr>
          <p:cNvPr id="10" name="Obrázek 9" descr="Obsah obrázku text, účtenka&#10;&#10;Popis byl vytvořen automaticky">
            <a:extLst>
              <a:ext uri="{FF2B5EF4-FFF2-40B4-BE49-F238E27FC236}">
                <a16:creationId xmlns:a16="http://schemas.microsoft.com/office/drawing/2014/main" id="{2C124644-D872-3842-B556-CE4A24238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36" y="2068559"/>
            <a:ext cx="3538832" cy="1744069"/>
          </a:xfrm>
          <a:prstGeom prst="rect">
            <a:avLst/>
          </a:prstGeom>
        </p:spPr>
      </p:pic>
      <p:pic>
        <p:nvPicPr>
          <p:cNvPr id="12" name="Obrázek 11" descr="Obsah obrázku text, účtenka, snímek obrazovky&#10;&#10;Popis byl vytvořen automaticky">
            <a:extLst>
              <a:ext uri="{FF2B5EF4-FFF2-40B4-BE49-F238E27FC236}">
                <a16:creationId xmlns:a16="http://schemas.microsoft.com/office/drawing/2014/main" id="{EBBA8E16-C329-E768-4D07-9977659C2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35" y="3943385"/>
            <a:ext cx="3538833" cy="1340963"/>
          </a:xfrm>
          <a:prstGeom prst="rect">
            <a:avLst/>
          </a:prstGeom>
        </p:spPr>
      </p:pic>
      <p:pic>
        <p:nvPicPr>
          <p:cNvPr id="14" name="Obrázek 13" descr="Obsah obrázku text, účtenka&#10;&#10;Popis byl vytvořen automaticky">
            <a:extLst>
              <a:ext uri="{FF2B5EF4-FFF2-40B4-BE49-F238E27FC236}">
                <a16:creationId xmlns:a16="http://schemas.microsoft.com/office/drawing/2014/main" id="{97BDC0D9-28AB-91D8-E70A-EC5CA00876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439" y="1355522"/>
            <a:ext cx="4439122" cy="487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30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cs-CZ" b="1" dirty="0"/>
              <a:t>Problém č. 1 – Seznam ZP</a:t>
            </a:r>
          </a:p>
          <a:p>
            <a:pPr marL="0" indent="0">
              <a:spcBef>
                <a:spcPts val="0"/>
              </a:spcBef>
              <a:buNone/>
            </a:pPr>
            <a:endParaRPr lang="cs-CZ" sz="1000" b="1" dirty="0"/>
          </a:p>
          <a:p>
            <a:pPr algn="just">
              <a:spcBef>
                <a:spcPts val="0"/>
              </a:spcBef>
            </a:pPr>
            <a:r>
              <a:rPr lang="cs-CZ" sz="1800" b="1" dirty="0"/>
              <a:t>Z 375/2022 § 39 Povinnosti poskytovatele zdravotních služeb při používání prostředku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dirty="0"/>
              <a:t>(4) </a:t>
            </a:r>
            <a:r>
              <a:rPr lang="cs-CZ" sz="1800" b="0" i="0" dirty="0">
                <a:effectLst/>
              </a:rPr>
              <a:t>Poskytovatel zdravotních služeb je povinen uchovávat jedinečnou identifikaci prostředků, s výjimkou zdravotnických prostředků rizikové třídy I a diagnostických zdravotnických prostředků in vitro rizikové třídy A, které mu byly dodány. Tyto informace jsou poskytovatelé zdravotních služeb povinni na vyžádání předložit Ústavu.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dirty="0"/>
              <a:t>(5) </a:t>
            </a:r>
            <a:r>
              <a:rPr lang="cs-CZ" sz="1800" b="0" i="0" dirty="0">
                <a:effectLst/>
              </a:rPr>
              <a:t>Poskytovatel zdravotních služeb je povinen vést dokumentaci používaných prostředků,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a) </a:t>
            </a:r>
            <a:r>
              <a:rPr lang="cs-CZ" sz="1800" b="0" i="0" dirty="0">
                <a:effectLst/>
              </a:rPr>
              <a:t>u kterých musí být prováděna instruktáž,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b)</a:t>
            </a:r>
            <a:r>
              <a:rPr lang="cs-CZ" sz="1800" b="0" i="0" dirty="0">
                <a:effectLst/>
              </a:rPr>
              <a:t> u kterých musí být prováděna bezpečnostně technická kontrola, nebo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c)</a:t>
            </a:r>
            <a:r>
              <a:rPr lang="cs-CZ" sz="1800" b="0" i="0" dirty="0">
                <a:effectLst/>
              </a:rPr>
              <a:t> které jsou právním předpisem upravujícím oblast metrologie označeny jako pracovní měřidla stanovená.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dirty="0"/>
              <a:t>(6) </a:t>
            </a:r>
            <a:r>
              <a:rPr lang="cs-CZ" sz="1800" b="0" i="0" dirty="0">
                <a:effectLst/>
              </a:rPr>
              <a:t>Obsah dokumentace používaných prostředků podle odstavce 5 stanoví prováděcí právní předpis.</a:t>
            </a:r>
            <a:endParaRPr lang="cs-CZ" sz="180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10/55</a:t>
            </a:r>
          </a:p>
        </p:txBody>
      </p:sp>
    </p:spTree>
    <p:extLst>
      <p:ext uri="{BB962C8B-B14F-4D97-AF65-F5344CB8AC3E}">
        <p14:creationId xmlns:p14="http://schemas.microsoft.com/office/powerpoint/2010/main" val="2601439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8/12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Problém č. 8 – </a:t>
            </a:r>
            <a:r>
              <a:rPr lang="cs-CZ" b="1" dirty="0" err="1"/>
              <a:t>Vigilance</a:t>
            </a:r>
            <a:endParaRPr lang="cs-CZ" b="1" dirty="0"/>
          </a:p>
          <a:p>
            <a:pPr marL="0" indent="0" algn="just">
              <a:spcBef>
                <a:spcPts val="0"/>
              </a:spcBef>
              <a:buNone/>
            </a:pPr>
            <a:endParaRPr lang="cs-CZ" sz="1000" b="1" dirty="0"/>
          </a:p>
          <a:p>
            <a:pPr algn="just">
              <a:spcBef>
                <a:spcPts val="0"/>
              </a:spcBef>
            </a:pPr>
            <a:r>
              <a:rPr lang="cs-CZ" sz="1800" b="1" dirty="0"/>
              <a:t>Z 375/2022 § 49 Evidence závažné nežádoucí příhody a bezpečnostní nápravná opatření v terénu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(6) </a:t>
            </a:r>
            <a:r>
              <a:rPr lang="cs-CZ" sz="1800" b="0" i="0" dirty="0">
                <a:effectLst/>
              </a:rPr>
              <a:t>Ústav zveřejňuje prostřednictvím Informačního systému zdravotnických prostředků bezpečnostní upozornění pro terén zaslané výrobcem, zplnomocněným zástupcem nebo distributorem uživatelům v souvislosti s bezpečnostním nápravným opatřením v terénu, které bylo nebo má být na území České republiky provedeno.</a:t>
            </a:r>
            <a:endParaRPr lang="cs-CZ" sz="1800" b="1" dirty="0"/>
          </a:p>
          <a:p>
            <a:pPr marL="0" indent="0" algn="just">
              <a:spcBef>
                <a:spcPts val="0"/>
              </a:spcBef>
              <a:buNone/>
            </a:pPr>
            <a:endParaRPr lang="cs-CZ" sz="1000" b="1" dirty="0"/>
          </a:p>
          <a:p>
            <a:pPr algn="just">
              <a:spcBef>
                <a:spcPts val="0"/>
              </a:spcBef>
            </a:pPr>
            <a:r>
              <a:rPr lang="cs-CZ" sz="1800" b="1" dirty="0"/>
              <a:t>Z 375/2022 § 50 Povinnosti poskytovatele zdravotních služeb v rámci </a:t>
            </a:r>
            <a:r>
              <a:rPr lang="cs-CZ" sz="1800" b="1" dirty="0" err="1"/>
              <a:t>vigilance</a:t>
            </a:r>
            <a:endParaRPr lang="cs-CZ" sz="1800" b="0" i="0" dirty="0">
              <a:effectLst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(1) </a:t>
            </a:r>
            <a:r>
              <a:rPr lang="cs-CZ" sz="1800" b="0" i="0" dirty="0">
                <a:effectLst/>
              </a:rPr>
              <a:t>Poskytovatel zdravotních služeb, u kterého došlo k podezření na závažnou nežádoucí příhodu prostředku, je povinen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a) </a:t>
            </a:r>
            <a:r>
              <a:rPr lang="cs-CZ" sz="1800" b="0" i="0" dirty="0">
                <a:effectLst/>
              </a:rPr>
              <a:t>činit veškerá potřebná opatření s cílem minimalizovat negativní dopady vzniklé příhody,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b) </a:t>
            </a:r>
            <a:r>
              <a:rPr lang="cs-CZ" sz="1800" b="0" i="0" dirty="0">
                <a:effectLst/>
              </a:rPr>
              <a:t>zpřístupnit výrobci a Ústavu prostředek, u něhož došlo k podezření na nežádoucí příhodu, včetně veškeré dokumentace pro účely kontroly a zjištění příčin vzniklé příhody a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c) </a:t>
            </a:r>
            <a:r>
              <a:rPr lang="cs-CZ" sz="1800" b="0" i="0" dirty="0">
                <a:effectLst/>
              </a:rPr>
              <a:t>poskytovat výrobci a Ústavu veškerou potřebnou součinnost a informace za účelem zjištění příčin vzniklé příhody.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(2) </a:t>
            </a:r>
            <a:r>
              <a:rPr lang="cs-CZ" sz="1800" b="0" i="0" dirty="0">
                <a:effectLst/>
              </a:rPr>
              <a:t>Poskytovatel zdravotních služeb, který nabyl podezření, že došlo k závažné nežádoucí příhodě s následkem újmy na zdraví nebo smrti pacienta, je povinen uchovávat ve zdravotnické dokumentaci vedené o pacientovi tuto skutečnost.</a:t>
            </a:r>
          </a:p>
          <a:p>
            <a:pPr marL="0" indent="0" algn="just">
              <a:spcBef>
                <a:spcPts val="0"/>
              </a:spcBef>
              <a:buNone/>
            </a:pPr>
            <a:endParaRPr lang="cs-CZ" sz="1800" b="0" i="0" dirty="0">
              <a:effectLst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cs-CZ" sz="1800" b="0" i="0" dirty="0">
              <a:effectLst/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31/55</a:t>
            </a:r>
          </a:p>
        </p:txBody>
      </p:sp>
    </p:spTree>
    <p:extLst>
      <p:ext uri="{BB962C8B-B14F-4D97-AF65-F5344CB8AC3E}">
        <p14:creationId xmlns:p14="http://schemas.microsoft.com/office/powerpoint/2010/main" val="3526158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8/12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err="1"/>
              <a:t>Vigilance</a:t>
            </a:r>
            <a:endParaRPr lang="cs-CZ" b="1" dirty="0"/>
          </a:p>
          <a:p>
            <a:pPr marL="0" indent="0">
              <a:buNone/>
            </a:pPr>
            <a:endParaRPr lang="cs-CZ" sz="1000" b="1" dirty="0"/>
          </a:p>
          <a:p>
            <a:pPr marL="0" indent="0">
              <a:buNone/>
            </a:pPr>
            <a:r>
              <a:rPr lang="cs-CZ" b="1" dirty="0"/>
              <a:t>Záznam o hlášení závažné nežádoucí příhody</a:t>
            </a:r>
          </a:p>
          <a:p>
            <a:r>
              <a:rPr lang="cs-CZ" dirty="0"/>
              <a:t>Součinnost s VYR + SÚKL</a:t>
            </a:r>
          </a:p>
          <a:p>
            <a:r>
              <a:rPr lang="cs-CZ" dirty="0"/>
              <a:t>Záznam o realizaci součinnosti doporučujeme uchovat</a:t>
            </a:r>
          </a:p>
          <a:p>
            <a:pPr marL="0" indent="0">
              <a:buNone/>
            </a:pPr>
            <a:endParaRPr lang="cs-CZ" sz="1000" b="1" dirty="0"/>
          </a:p>
          <a:p>
            <a:pPr marL="0" indent="0">
              <a:buNone/>
            </a:pPr>
            <a:r>
              <a:rPr lang="cs-CZ" b="1" dirty="0"/>
              <a:t>Záznam o realizaci nápravného opatření pro terén</a:t>
            </a:r>
          </a:p>
          <a:p>
            <a:r>
              <a:rPr lang="cs-CZ" dirty="0"/>
              <a:t>Realizace nápravného opatření v linii VYR/DOV/DIS</a:t>
            </a:r>
          </a:p>
          <a:p>
            <a:r>
              <a:rPr lang="cs-CZ" dirty="0"/>
              <a:t>Záznam o realizaci součinnosti doporučujeme uchovat</a:t>
            </a:r>
          </a:p>
          <a:p>
            <a:pPr marL="0" indent="0">
              <a:buNone/>
            </a:pPr>
            <a:endParaRPr lang="cs-CZ" sz="1000" dirty="0"/>
          </a:p>
          <a:p>
            <a:r>
              <a:rPr lang="cs-CZ" sz="5400" b="1" dirty="0"/>
              <a:t>www.niszp.cz</a:t>
            </a:r>
          </a:p>
          <a:p>
            <a:r>
              <a:rPr lang="cs-CZ" dirty="0"/>
              <a:t>http://www.niszp.cz/index.php/cs/system-vigilance/hlaseni-zdravotnicke-prostredky</a:t>
            </a:r>
          </a:p>
          <a:p>
            <a:pPr marL="0" indent="0">
              <a:buNone/>
            </a:pPr>
            <a:endParaRPr lang="cs-CZ" b="1" dirty="0"/>
          </a:p>
          <a:p>
            <a:pPr marL="0" indent="0" algn="just">
              <a:spcBef>
                <a:spcPts val="0"/>
              </a:spcBef>
              <a:buNone/>
            </a:pPr>
            <a:endParaRPr lang="cs-CZ" sz="1800" b="0" i="0" dirty="0">
              <a:effectLst/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32/55</a:t>
            </a:r>
          </a:p>
        </p:txBody>
      </p:sp>
    </p:spTree>
    <p:extLst>
      <p:ext uri="{BB962C8B-B14F-4D97-AF65-F5344CB8AC3E}">
        <p14:creationId xmlns:p14="http://schemas.microsoft.com/office/powerpoint/2010/main" val="2428242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8/12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err="1"/>
              <a:t>Vigilance</a:t>
            </a:r>
            <a:endParaRPr lang="cs-CZ" b="1" dirty="0"/>
          </a:p>
          <a:p>
            <a:pPr marL="0" indent="0">
              <a:buNone/>
            </a:pPr>
            <a:endParaRPr lang="cs-CZ" sz="1000" b="1" dirty="0"/>
          </a:p>
          <a:p>
            <a:pPr marL="0" indent="0">
              <a:buNone/>
            </a:pPr>
            <a:r>
              <a:rPr lang="cs-CZ" b="1" dirty="0"/>
              <a:t>Záznam o hlášení závažné nežádoucí příhody</a:t>
            </a:r>
          </a:p>
          <a:p>
            <a:r>
              <a:rPr lang="cs-CZ" dirty="0"/>
              <a:t>Součinnost s VYR + SÚKL</a:t>
            </a:r>
          </a:p>
          <a:p>
            <a:r>
              <a:rPr lang="cs-CZ" dirty="0"/>
              <a:t>Záznam o realizaci součinnosti doporučujeme uchovat</a:t>
            </a:r>
          </a:p>
          <a:p>
            <a:pPr marL="0" indent="0">
              <a:buNone/>
            </a:pPr>
            <a:endParaRPr lang="cs-CZ" sz="1000" b="1" dirty="0"/>
          </a:p>
          <a:p>
            <a:pPr marL="0" indent="0">
              <a:buNone/>
            </a:pPr>
            <a:r>
              <a:rPr lang="cs-CZ" b="1" dirty="0"/>
              <a:t>Záznam o realizaci nápravného opatření pro terén</a:t>
            </a:r>
          </a:p>
          <a:p>
            <a:r>
              <a:rPr lang="cs-CZ" dirty="0"/>
              <a:t>Realizace nápravného opatření v linii VYR/DOV/DIS</a:t>
            </a:r>
          </a:p>
          <a:p>
            <a:r>
              <a:rPr lang="cs-CZ" dirty="0"/>
              <a:t>Záznam o realizaci součinnosti doporučujeme uchovat</a:t>
            </a:r>
          </a:p>
          <a:p>
            <a:pPr marL="0" indent="0">
              <a:buNone/>
            </a:pPr>
            <a:endParaRPr lang="cs-CZ" sz="1000" dirty="0"/>
          </a:p>
          <a:p>
            <a:r>
              <a:rPr lang="cs-CZ" sz="5400" b="1" dirty="0">
                <a:solidFill>
                  <a:schemeClr val="accent6">
                    <a:lumMod val="75000"/>
                  </a:schemeClr>
                </a:solidFill>
              </a:rPr>
              <a:t>www.niszp.cz</a:t>
            </a:r>
          </a:p>
          <a:p>
            <a:r>
              <a:rPr lang="cs-CZ" dirty="0"/>
              <a:t>http://www.niszp.cz/index.php/cs/system-vigilance/hlaseni-zdravotnicke-prostredky</a:t>
            </a:r>
          </a:p>
          <a:p>
            <a:pPr marL="0" indent="0">
              <a:buNone/>
            </a:pPr>
            <a:endParaRPr lang="cs-CZ" b="1" dirty="0"/>
          </a:p>
          <a:p>
            <a:pPr marL="0" indent="0" algn="just">
              <a:spcBef>
                <a:spcPts val="0"/>
              </a:spcBef>
              <a:buNone/>
            </a:pPr>
            <a:endParaRPr lang="cs-CZ" sz="1800" b="0" i="0" dirty="0">
              <a:effectLst/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32/55</a:t>
            </a:r>
          </a:p>
        </p:txBody>
      </p:sp>
    </p:spTree>
    <p:extLst>
      <p:ext uri="{BB962C8B-B14F-4D97-AF65-F5344CB8AC3E}">
        <p14:creationId xmlns:p14="http://schemas.microsoft.com/office/powerpoint/2010/main" val="40062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DD6967CA-B2F5-341B-1875-EBA3E9D2A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73455"/>
            <a:ext cx="5059637" cy="390792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8/12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33/55</a:t>
            </a:r>
          </a:p>
        </p:txBody>
      </p:sp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D2DF4303-E8F9-075A-106A-92D5D8242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850" y="1676624"/>
            <a:ext cx="6019438" cy="465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72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9/12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300" b="1" dirty="0"/>
              <a:t>Problém č. 9 – Instruktáž</a:t>
            </a:r>
          </a:p>
          <a:p>
            <a:pPr marL="0" indent="0" algn="just">
              <a:spcBef>
                <a:spcPts val="0"/>
              </a:spcBef>
              <a:buNone/>
            </a:pPr>
            <a:endParaRPr lang="cs-CZ" sz="1100" b="1" dirty="0"/>
          </a:p>
          <a:p>
            <a:pPr algn="just">
              <a:spcBef>
                <a:spcPts val="0"/>
              </a:spcBef>
            </a:pPr>
            <a:r>
              <a:rPr lang="cs-CZ" sz="1900" b="1" dirty="0"/>
              <a:t>Z 375/2022 § 41 Instruktáž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900" i="0" dirty="0">
                <a:effectLst/>
              </a:rPr>
              <a:t>(1) </a:t>
            </a:r>
            <a:r>
              <a:rPr lang="cs-CZ" sz="1900" b="0" i="0" dirty="0">
                <a:effectLst/>
              </a:rPr>
              <a:t>Poskytovatel zdravotních služeb </a:t>
            </a:r>
            <a:r>
              <a:rPr lang="cs-CZ" sz="1900" i="0" dirty="0">
                <a:effectLst/>
              </a:rPr>
              <a:t>je povinen zajistit</a:t>
            </a:r>
            <a:r>
              <a:rPr lang="cs-CZ" sz="1900" b="0" i="0" dirty="0">
                <a:effectLst/>
              </a:rPr>
              <a:t>, aby prostředek, u něhož to stanovil výrobce v návodu k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cs-CZ" sz="1900" b="0" i="0" dirty="0">
                <a:effectLst/>
              </a:rPr>
              <a:t>použití, používala nebo obsluhovala při poskytování zdravotních služeb pouze osoba, která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900" i="0" dirty="0">
                <a:effectLst/>
              </a:rPr>
              <a:t>a)</a:t>
            </a:r>
            <a:r>
              <a:rPr lang="cs-CZ" sz="1900" b="0" i="0" dirty="0">
                <a:effectLst/>
              </a:rPr>
              <a:t> absolvovala instruktáž k příslušnému prostředku provedenou v souladu s příslušným návodem k použití a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900" i="0" dirty="0">
                <a:effectLst/>
              </a:rPr>
              <a:t>b)</a:t>
            </a:r>
            <a:r>
              <a:rPr lang="cs-CZ" sz="1900" b="0" i="0" dirty="0">
                <a:effectLst/>
              </a:rPr>
              <a:t> byla seznámena s riziky spojenými s používáním uvedeného prostředku.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900" i="0" dirty="0">
                <a:effectLst/>
              </a:rPr>
              <a:t>(2)</a:t>
            </a:r>
            <a:r>
              <a:rPr lang="cs-CZ" sz="1900" b="0" i="0" dirty="0">
                <a:effectLst/>
              </a:rPr>
              <a:t> Instruktáž podle odstavce 1 písm. a) může provádět pouze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900" i="0" dirty="0">
                <a:effectLst/>
              </a:rPr>
              <a:t>a)</a:t>
            </a:r>
            <a:r>
              <a:rPr lang="cs-CZ" sz="1900" b="0" i="0" dirty="0">
                <a:effectLst/>
              </a:rPr>
              <a:t> výrobce nebo osoba jím pověřená,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900" i="0" dirty="0">
                <a:effectLst/>
              </a:rPr>
              <a:t>b)</a:t>
            </a:r>
            <a:r>
              <a:rPr lang="cs-CZ" sz="1900" b="0" i="0" dirty="0">
                <a:effectLst/>
              </a:rPr>
              <a:t> osoba, která byla proškolena osobou, která byla výrobcem pověřena k provádění takových školení, nebo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900" i="0" dirty="0">
                <a:effectLst/>
              </a:rPr>
              <a:t>c)</a:t>
            </a:r>
            <a:r>
              <a:rPr lang="cs-CZ" sz="1900" b="0" i="0" dirty="0">
                <a:effectLst/>
              </a:rPr>
              <a:t> osoba, která absolvovala instruktáž od osoby uvedené v písmenu a) nebo b) a má v používání daného prostředku alespoň dvouletou praxi, pokud si výrobce nevyhradí jinak.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900" i="0" dirty="0">
                <a:effectLst/>
              </a:rPr>
              <a:t>(3)</a:t>
            </a:r>
            <a:r>
              <a:rPr lang="cs-CZ" sz="1900" b="0" i="0" dirty="0">
                <a:effectLst/>
              </a:rPr>
              <a:t> Poskytovatel zdravotních služeb je povinen vést a uchovávat informace o všech provedených instruktážích. Tyto informace je povinen uchovávat po celou dobu používání prostředku a po dobu 1 roku ode dne vyřazení prostředku z používání.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900" i="0" dirty="0">
                <a:effectLst/>
              </a:rPr>
              <a:t>(4)</a:t>
            </a:r>
            <a:r>
              <a:rPr lang="cs-CZ" sz="1900" b="0" i="0" dirty="0">
                <a:effectLst/>
              </a:rPr>
              <a:t> V případě instruktáže podle odstavce 2 je možné u prostředku, jehož výrobce již zanikl, nahradit poučení výrobcem poučením osobou, která má v používání daného typu prostředku nejméně tříletou praxi.</a:t>
            </a:r>
          </a:p>
          <a:p>
            <a:pPr marL="0" indent="0" algn="just">
              <a:spcBef>
                <a:spcPts val="0"/>
              </a:spcBef>
              <a:buNone/>
            </a:pPr>
            <a:endParaRPr lang="cs-CZ" sz="1800" b="0" i="0" dirty="0">
              <a:effectLst/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34/55</a:t>
            </a:r>
          </a:p>
        </p:txBody>
      </p:sp>
    </p:spTree>
    <p:extLst>
      <p:ext uri="{BB962C8B-B14F-4D97-AF65-F5344CB8AC3E}">
        <p14:creationId xmlns:p14="http://schemas.microsoft.com/office/powerpoint/2010/main" val="3482195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9/12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300" b="1" dirty="0"/>
              <a:t>Problém č. 9 – Instruktáž</a:t>
            </a:r>
          </a:p>
          <a:p>
            <a:pPr marL="0" indent="0" algn="just">
              <a:spcBef>
                <a:spcPts val="0"/>
              </a:spcBef>
              <a:buNone/>
            </a:pPr>
            <a:endParaRPr lang="cs-CZ" sz="1100" b="1" dirty="0"/>
          </a:p>
          <a:p>
            <a:pPr algn="just">
              <a:spcBef>
                <a:spcPts val="0"/>
              </a:spcBef>
            </a:pPr>
            <a:r>
              <a:rPr lang="cs-CZ" sz="1900" b="1" dirty="0"/>
              <a:t>Z 375/2022 § 41 Instruktáž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900" i="0" dirty="0">
                <a:effectLst/>
              </a:rPr>
              <a:t>(1) </a:t>
            </a:r>
            <a:r>
              <a:rPr lang="cs-CZ" sz="1900" b="0" i="0" dirty="0">
                <a:effectLst/>
              </a:rPr>
              <a:t>Poskytovatel zdravotních služeb </a:t>
            </a:r>
            <a:r>
              <a:rPr lang="cs-CZ" sz="19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je povinen zajistit</a:t>
            </a:r>
            <a:r>
              <a:rPr lang="cs-CZ" sz="1900" b="0" i="0" dirty="0">
                <a:effectLst/>
              </a:rPr>
              <a:t>, aby prostředek, u něhož to stanovil výrobce v návodu k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cs-CZ" sz="1900" b="0" i="0" dirty="0">
                <a:effectLst/>
              </a:rPr>
              <a:t>použití, používala nebo obsluhovala při poskytování zdravotních služeb pouze osoba, která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900" i="0" dirty="0">
                <a:effectLst/>
              </a:rPr>
              <a:t>a)</a:t>
            </a:r>
            <a:r>
              <a:rPr lang="cs-CZ" sz="1900" b="0" i="0" dirty="0">
                <a:effectLst/>
              </a:rPr>
              <a:t> absolvovala instruktáž k příslušnému prostředku provedenou v souladu s příslušným návodem k použití a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900" i="0" dirty="0">
                <a:effectLst/>
              </a:rPr>
              <a:t>b)</a:t>
            </a:r>
            <a:r>
              <a:rPr lang="cs-CZ" sz="1900" b="0" i="0" dirty="0">
                <a:effectLst/>
              </a:rPr>
              <a:t> byla seznámena s riziky spojenými s používáním uvedeného prostředku.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900" i="0" dirty="0">
                <a:effectLst/>
              </a:rPr>
              <a:t>(2)</a:t>
            </a:r>
            <a:r>
              <a:rPr lang="cs-CZ" sz="1900" b="0" i="0" dirty="0">
                <a:effectLst/>
              </a:rPr>
              <a:t> Instruktáž podle odstavce 1 písm. a) může provádět pouze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900" i="0" dirty="0">
                <a:effectLst/>
              </a:rPr>
              <a:t>a)</a:t>
            </a:r>
            <a:r>
              <a:rPr lang="cs-CZ" sz="1900" b="0" i="0" dirty="0">
                <a:effectLst/>
              </a:rPr>
              <a:t> výrobce nebo osoba jím pověřená,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900" i="0" dirty="0">
                <a:effectLst/>
              </a:rPr>
              <a:t>b)</a:t>
            </a:r>
            <a:r>
              <a:rPr lang="cs-CZ" sz="1900" b="0" i="0" dirty="0">
                <a:effectLst/>
              </a:rPr>
              <a:t> osoba, která byla proškolena osobou, která byla výrobcem pověřena k provádění takových školení, nebo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900" i="0" dirty="0">
                <a:effectLst/>
              </a:rPr>
              <a:t>c)</a:t>
            </a:r>
            <a:r>
              <a:rPr lang="cs-CZ" sz="1900" b="0" i="0" dirty="0">
                <a:effectLst/>
              </a:rPr>
              <a:t> osoba, která absolvovala instruktáž od osoby uvedené v písmenu a) nebo b) a má v používání daného prostředku alespoň dvouletou praxi, pokud si výrobce nevyhradí jinak.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900" i="0" dirty="0">
                <a:effectLst/>
              </a:rPr>
              <a:t>(3)</a:t>
            </a:r>
            <a:r>
              <a:rPr lang="cs-CZ" sz="1900" b="0" i="0" dirty="0">
                <a:effectLst/>
              </a:rPr>
              <a:t> Poskytovatel zdravotních služeb je povinen vést a uchovávat informace o všech provedených instruktážích. Tyto informace je povinen uchovávat po celou dobu používání prostředku a po dobu 1 roku ode dne vyřazení prostředku z používání.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900" i="0" dirty="0">
                <a:effectLst/>
              </a:rPr>
              <a:t>(4)</a:t>
            </a:r>
            <a:r>
              <a:rPr lang="cs-CZ" sz="1900" b="0" i="0" dirty="0">
                <a:effectLst/>
              </a:rPr>
              <a:t> V případě instruktáže podle odstavce 2 je možné u prostředku, jehož výrobce již zanikl, nahradit poučení výrobcem poučením osobou, která má v používání daného typu prostředku nejméně tříletou praxi.</a:t>
            </a:r>
          </a:p>
          <a:p>
            <a:pPr marL="0" indent="0" algn="just">
              <a:spcBef>
                <a:spcPts val="0"/>
              </a:spcBef>
              <a:buNone/>
            </a:pPr>
            <a:endParaRPr lang="cs-CZ" sz="1800" b="0" i="0" dirty="0">
              <a:effectLst/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34/55</a:t>
            </a:r>
          </a:p>
        </p:txBody>
      </p:sp>
    </p:spTree>
    <p:extLst>
      <p:ext uri="{BB962C8B-B14F-4D97-AF65-F5344CB8AC3E}">
        <p14:creationId xmlns:p14="http://schemas.microsoft.com/office/powerpoint/2010/main" val="413478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9/12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300" b="1" dirty="0"/>
              <a:t>Problém č. 9 – Instruktáž</a:t>
            </a:r>
          </a:p>
          <a:p>
            <a:pPr marL="0" indent="0" algn="just">
              <a:spcBef>
                <a:spcPts val="0"/>
              </a:spcBef>
              <a:buNone/>
            </a:pPr>
            <a:endParaRPr lang="cs-CZ" sz="1100" b="1" dirty="0"/>
          </a:p>
          <a:p>
            <a:pPr algn="just">
              <a:spcBef>
                <a:spcPts val="0"/>
              </a:spcBef>
            </a:pPr>
            <a:r>
              <a:rPr lang="cs-CZ" sz="1900" b="1" dirty="0"/>
              <a:t>Z 375/2022 § 41 Instruktáž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900" i="0" dirty="0">
                <a:effectLst/>
              </a:rPr>
              <a:t>(1) </a:t>
            </a:r>
            <a:r>
              <a:rPr lang="cs-CZ" sz="1900" b="0" i="0" dirty="0">
                <a:effectLst/>
              </a:rPr>
              <a:t>Poskytovatel zdravotních služeb </a:t>
            </a:r>
            <a:r>
              <a:rPr lang="cs-CZ" sz="19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je povinen zajistit</a:t>
            </a:r>
            <a:r>
              <a:rPr lang="cs-CZ" sz="1900" b="0" i="0" dirty="0">
                <a:effectLst/>
              </a:rPr>
              <a:t>, aby prostředek, u něhož to stanovil výrobce v návodu k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cs-CZ" sz="1900" b="0" i="0" dirty="0">
                <a:effectLst/>
              </a:rPr>
              <a:t>použití, používala nebo obsluhovala při poskytování zdravotních služeb pouze osoba, která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900" i="0" dirty="0">
                <a:effectLst/>
              </a:rPr>
              <a:t>a)</a:t>
            </a:r>
            <a:r>
              <a:rPr lang="cs-CZ" sz="1900" b="0" i="0" dirty="0">
                <a:effectLst/>
              </a:rPr>
              <a:t> </a:t>
            </a:r>
            <a:r>
              <a:rPr lang="cs-CZ" sz="19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absolvovala instruktáž </a:t>
            </a:r>
            <a:r>
              <a:rPr lang="cs-CZ" sz="1900" b="0" i="0" dirty="0">
                <a:effectLst/>
              </a:rPr>
              <a:t>k příslušnému prostředku provedenou v souladu s příslušným návodem k použití a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900" i="0" dirty="0">
                <a:effectLst/>
              </a:rPr>
              <a:t>b)</a:t>
            </a:r>
            <a:r>
              <a:rPr lang="cs-CZ" sz="1900" b="0" i="0" dirty="0">
                <a:effectLst/>
              </a:rPr>
              <a:t> </a:t>
            </a:r>
            <a:r>
              <a:rPr lang="cs-CZ" sz="1900" i="0" dirty="0">
                <a:effectLst/>
              </a:rPr>
              <a:t>byla seznámena s riziky </a:t>
            </a:r>
            <a:r>
              <a:rPr lang="cs-CZ" sz="1900" b="0" i="0" dirty="0">
                <a:effectLst/>
              </a:rPr>
              <a:t>spojenými s používáním uvedeného prostředku.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900" i="0" dirty="0">
                <a:effectLst/>
              </a:rPr>
              <a:t>(2)</a:t>
            </a:r>
            <a:r>
              <a:rPr lang="cs-CZ" sz="1900" b="0" i="0" dirty="0">
                <a:effectLst/>
              </a:rPr>
              <a:t> Instruktáž podle odstavce 1 písm. a) může provádět pouze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900" i="0" dirty="0">
                <a:effectLst/>
              </a:rPr>
              <a:t>a)</a:t>
            </a:r>
            <a:r>
              <a:rPr lang="cs-CZ" sz="1900" b="0" i="0" dirty="0">
                <a:effectLst/>
              </a:rPr>
              <a:t> výrobce nebo osoba jím pověřená,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900" i="0" dirty="0">
                <a:effectLst/>
              </a:rPr>
              <a:t>b)</a:t>
            </a:r>
            <a:r>
              <a:rPr lang="cs-CZ" sz="1900" b="0" i="0" dirty="0">
                <a:effectLst/>
              </a:rPr>
              <a:t> osoba, která byla proškolena osobou, která byla výrobcem pověřena k provádění takových školení, nebo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900" i="0" dirty="0">
                <a:effectLst/>
              </a:rPr>
              <a:t>c)</a:t>
            </a:r>
            <a:r>
              <a:rPr lang="cs-CZ" sz="1900" b="0" i="0" dirty="0">
                <a:effectLst/>
              </a:rPr>
              <a:t> osoba, která absolvovala instruktáž od osoby uvedené v písmenu a) nebo b) a má v používání daného prostředku alespoň dvouletou praxi, pokud si výrobce nevyhradí jinak.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900" i="0" dirty="0">
                <a:effectLst/>
              </a:rPr>
              <a:t>(3)</a:t>
            </a:r>
            <a:r>
              <a:rPr lang="cs-CZ" sz="1900" b="0" i="0" dirty="0">
                <a:effectLst/>
              </a:rPr>
              <a:t> Poskytovatel zdravotních služeb je povinen vést a uchovávat informace o všech provedených instruktážích. Tyto informace je povinen uchovávat po celou dobu používání prostředku a po dobu 1 roku ode dne vyřazení prostředku z používání.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900" i="0" dirty="0">
                <a:effectLst/>
              </a:rPr>
              <a:t>(4)</a:t>
            </a:r>
            <a:r>
              <a:rPr lang="cs-CZ" sz="1900" b="0" i="0" dirty="0">
                <a:effectLst/>
              </a:rPr>
              <a:t> V případě instruktáže podle odstavce 2 je možné u prostředku, jehož výrobce již zanikl, nahradit poučení výrobcem poučením osobou, která má v používání daného typu prostředku nejméně tříletou praxi.</a:t>
            </a:r>
          </a:p>
          <a:p>
            <a:pPr marL="0" indent="0" algn="just">
              <a:spcBef>
                <a:spcPts val="0"/>
              </a:spcBef>
              <a:buNone/>
            </a:pPr>
            <a:endParaRPr lang="cs-CZ" sz="1800" b="0" i="0" dirty="0">
              <a:effectLst/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34/55</a:t>
            </a:r>
          </a:p>
        </p:txBody>
      </p:sp>
    </p:spTree>
    <p:extLst>
      <p:ext uri="{BB962C8B-B14F-4D97-AF65-F5344CB8AC3E}">
        <p14:creationId xmlns:p14="http://schemas.microsoft.com/office/powerpoint/2010/main" val="393681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9/12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300" b="1" dirty="0"/>
              <a:t>Problém č. 9 – Instruktáž</a:t>
            </a:r>
          </a:p>
          <a:p>
            <a:pPr marL="0" indent="0" algn="just">
              <a:spcBef>
                <a:spcPts val="0"/>
              </a:spcBef>
              <a:buNone/>
            </a:pPr>
            <a:endParaRPr lang="cs-CZ" sz="1100" b="1" dirty="0"/>
          </a:p>
          <a:p>
            <a:pPr algn="just">
              <a:spcBef>
                <a:spcPts val="0"/>
              </a:spcBef>
            </a:pPr>
            <a:r>
              <a:rPr lang="cs-CZ" sz="1900" b="1" dirty="0"/>
              <a:t>Z 375/2022 § 41 Instruktáž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900" i="0" dirty="0">
                <a:effectLst/>
              </a:rPr>
              <a:t>(1) </a:t>
            </a:r>
            <a:r>
              <a:rPr lang="cs-CZ" sz="1900" b="0" i="0" dirty="0">
                <a:effectLst/>
              </a:rPr>
              <a:t>Poskytovatel zdravotních služeb </a:t>
            </a:r>
            <a:r>
              <a:rPr lang="cs-CZ" sz="19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je povinen zajistit</a:t>
            </a:r>
            <a:r>
              <a:rPr lang="cs-CZ" sz="1900" b="0" i="0" dirty="0">
                <a:effectLst/>
              </a:rPr>
              <a:t>, aby prostředek, u něhož to stanovil výrobce v návodu k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cs-CZ" sz="1900" b="0" i="0" dirty="0">
                <a:effectLst/>
              </a:rPr>
              <a:t>použití, používala nebo obsluhovala při poskytování zdravotních služeb pouze osoba, která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900" i="0" dirty="0">
                <a:effectLst/>
              </a:rPr>
              <a:t>a)</a:t>
            </a:r>
            <a:r>
              <a:rPr lang="cs-CZ" sz="1900" b="0" i="0" dirty="0">
                <a:effectLst/>
              </a:rPr>
              <a:t> </a:t>
            </a:r>
            <a:r>
              <a:rPr lang="cs-CZ" sz="19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absolvovala instruktáž </a:t>
            </a:r>
            <a:r>
              <a:rPr lang="cs-CZ" sz="1900" b="0" i="0" dirty="0">
                <a:effectLst/>
              </a:rPr>
              <a:t>k příslušnému prostředku provedenou v souladu s příslušným návodem k použití a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900" i="0" dirty="0">
                <a:effectLst/>
              </a:rPr>
              <a:t>b)</a:t>
            </a:r>
            <a:r>
              <a:rPr lang="cs-CZ" sz="1900" b="0" i="0" dirty="0">
                <a:effectLst/>
              </a:rPr>
              <a:t> </a:t>
            </a:r>
            <a:r>
              <a:rPr lang="cs-CZ" sz="19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byla seznámena s riziky </a:t>
            </a:r>
            <a:r>
              <a:rPr lang="cs-CZ" sz="1900" b="0" i="0" dirty="0">
                <a:effectLst/>
              </a:rPr>
              <a:t>spojenými s používáním uvedeného prostředku.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900" i="0" dirty="0">
                <a:effectLst/>
              </a:rPr>
              <a:t>(2)</a:t>
            </a:r>
            <a:r>
              <a:rPr lang="cs-CZ" sz="1900" b="0" i="0" dirty="0">
                <a:effectLst/>
              </a:rPr>
              <a:t> Instruktáž podle odstavce 1 písm. a) může provádět pouze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900" i="0" dirty="0">
                <a:effectLst/>
              </a:rPr>
              <a:t>a)</a:t>
            </a:r>
            <a:r>
              <a:rPr lang="cs-CZ" sz="1900" b="0" i="0" dirty="0">
                <a:effectLst/>
              </a:rPr>
              <a:t> výrobce nebo osoba jím pověřená,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900" i="0" dirty="0">
                <a:effectLst/>
              </a:rPr>
              <a:t>b)</a:t>
            </a:r>
            <a:r>
              <a:rPr lang="cs-CZ" sz="1900" b="0" i="0" dirty="0">
                <a:effectLst/>
              </a:rPr>
              <a:t> osoba, která byla proškolena osobou, která byla výrobcem pověřena k provádění takových školení, nebo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900" i="0" dirty="0">
                <a:effectLst/>
              </a:rPr>
              <a:t>c)</a:t>
            </a:r>
            <a:r>
              <a:rPr lang="cs-CZ" sz="1900" b="0" i="0" dirty="0">
                <a:effectLst/>
              </a:rPr>
              <a:t> osoba, která absolvovala instruktáž od osoby uvedené v písmenu a) nebo b) a má v používání daného prostředku alespoň dvouletou praxi, pokud si výrobce nevyhradí jinak.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900" i="0" dirty="0">
                <a:effectLst/>
              </a:rPr>
              <a:t>(3)</a:t>
            </a:r>
            <a:r>
              <a:rPr lang="cs-CZ" sz="1900" b="0" i="0" dirty="0">
                <a:effectLst/>
              </a:rPr>
              <a:t> Poskytovatel zdravotních služeb je povinen vést a uchovávat informace o všech provedených instruktážích. Tyto informace je povinen uchovávat po celou dobu používání prostředku a po dobu 1 roku ode dne vyřazení prostředku z používání.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900" i="0" dirty="0">
                <a:effectLst/>
              </a:rPr>
              <a:t>(4)</a:t>
            </a:r>
            <a:r>
              <a:rPr lang="cs-CZ" sz="1900" b="0" i="0" dirty="0">
                <a:effectLst/>
              </a:rPr>
              <a:t> V případě instruktáže podle odstavce 2 je možné u prostředku, jehož výrobce již zanikl, nahradit poučení výrobcem poučením osobou, která má v používání daného typu prostředku nejméně tříletou praxi.</a:t>
            </a:r>
          </a:p>
          <a:p>
            <a:pPr marL="0" indent="0" algn="just">
              <a:spcBef>
                <a:spcPts val="0"/>
              </a:spcBef>
              <a:buNone/>
            </a:pPr>
            <a:endParaRPr lang="cs-CZ" sz="1800" b="0" i="0" dirty="0">
              <a:effectLst/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34/55</a:t>
            </a:r>
          </a:p>
        </p:txBody>
      </p:sp>
    </p:spTree>
    <p:extLst>
      <p:ext uri="{BB962C8B-B14F-4D97-AF65-F5344CB8AC3E}">
        <p14:creationId xmlns:p14="http://schemas.microsoft.com/office/powerpoint/2010/main" val="297157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9/12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Povinnost provedení instruktáže</a:t>
            </a:r>
          </a:p>
          <a:p>
            <a:pPr lvl="1"/>
            <a:r>
              <a:rPr lang="cs-CZ" dirty="0"/>
              <a:t>pokud ji VYR definoval (POZOR na SZM) – často není explicitně definována</a:t>
            </a:r>
          </a:p>
          <a:p>
            <a:pPr lvl="1"/>
            <a:r>
              <a:rPr lang="cs-CZ" dirty="0"/>
              <a:t>primární instruktáž pro uživatele/zaměstnance pro nový ZP</a:t>
            </a:r>
          </a:p>
          <a:p>
            <a:pPr lvl="1"/>
            <a:r>
              <a:rPr lang="cs-CZ" dirty="0"/>
              <a:t>následná instruktáž pro nové uživatele/zaměstnance</a:t>
            </a:r>
          </a:p>
          <a:p>
            <a:pPr lvl="1"/>
            <a:r>
              <a:rPr lang="cs-CZ" dirty="0"/>
              <a:t>příp. opakovaná instruktáž (v případě potřeby např. při nedostatečných znalostech či dovednostech)</a:t>
            </a:r>
          </a:p>
          <a:p>
            <a:r>
              <a:rPr lang="cs-CZ" dirty="0"/>
              <a:t>Instruktáž může provádět pouze</a:t>
            </a:r>
          </a:p>
          <a:p>
            <a:pPr lvl="1"/>
            <a:r>
              <a:rPr lang="cs-CZ" dirty="0"/>
              <a:t>VYR nebo jím pověřené osoby + osoby proškolené pověřenými osobami + osoby proškolené vyjmenovanými osobami, pokud mají min. 2 roky praxe s daným ZP a pokud si VYR nevyhradí jinak </a:t>
            </a:r>
          </a:p>
          <a:p>
            <a:pPr lvl="1"/>
            <a:r>
              <a:rPr lang="cs-CZ" dirty="0"/>
              <a:t>nejčastěji obchodní zástupce dodavatele (DIS/DOV/VYR)</a:t>
            </a:r>
          </a:p>
          <a:p>
            <a:pPr lvl="1"/>
            <a:r>
              <a:rPr lang="cs-CZ" dirty="0"/>
              <a:t>musí se prokázat platným certifikátem pro provádění INS pro daný ZP</a:t>
            </a:r>
          </a:p>
          <a:p>
            <a:r>
              <a:rPr lang="cs-CZ" dirty="0"/>
              <a:t>Protokol o instruktáži – čtěte a kontrolujte!!!</a:t>
            </a:r>
          </a:p>
          <a:p>
            <a:pPr lvl="1"/>
            <a:r>
              <a:rPr lang="cs-CZ" dirty="0"/>
              <a:t>doporučené minimum: jméno POS + jméno školitele + název ZP (ne na SN!), základní rozsah školení, datum + prezenční listina účastníků s jejich podpisy</a:t>
            </a:r>
          </a:p>
          <a:p>
            <a:pPr lvl="1"/>
            <a:r>
              <a:rPr lang="cs-CZ" dirty="0"/>
              <a:t>uchovávání po celou dobu používání prostředku + 1 rok po jeho vyřazení z používání </a:t>
            </a:r>
          </a:p>
          <a:p>
            <a:pPr marL="0" indent="0" algn="just">
              <a:spcBef>
                <a:spcPts val="0"/>
              </a:spcBef>
              <a:buNone/>
            </a:pPr>
            <a:endParaRPr lang="cs-CZ" sz="1800" b="0" i="0" dirty="0">
              <a:effectLst/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35/55</a:t>
            </a:r>
          </a:p>
        </p:txBody>
      </p:sp>
    </p:spTree>
    <p:extLst>
      <p:ext uri="{BB962C8B-B14F-4D97-AF65-F5344CB8AC3E}">
        <p14:creationId xmlns:p14="http://schemas.microsoft.com/office/powerpoint/2010/main" val="2160541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9/12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r>
              <a:rPr lang="cs-CZ" dirty="0"/>
              <a:t>„Management instruktáží“ jde za POS</a:t>
            </a:r>
          </a:p>
          <a:p>
            <a:pPr lvl="1"/>
            <a:r>
              <a:rPr lang="cs-CZ" dirty="0"/>
              <a:t>není podstatný název dokumentu, ale jeho obsah</a:t>
            </a:r>
          </a:p>
          <a:p>
            <a:pPr lvl="1"/>
            <a:r>
              <a:rPr lang="cs-CZ" dirty="0"/>
              <a:t>Záznam o instruktáži / Protokol o proškolení / Dokument o seznámení</a:t>
            </a:r>
          </a:p>
          <a:p>
            <a:pPr lvl="2"/>
            <a:r>
              <a:rPr lang="cs-CZ" dirty="0"/>
              <a:t>??? „Školitel prohlašuje, že je oprávněn…“</a:t>
            </a:r>
          </a:p>
          <a:p>
            <a:pPr lvl="2"/>
            <a:r>
              <a:rPr lang="cs-CZ" dirty="0"/>
              <a:t>!!! musí se prokázat platným certifikátem pro provádění INS pro daný ZP</a:t>
            </a:r>
          </a:p>
          <a:p>
            <a:pPr lvl="2"/>
            <a:r>
              <a:rPr lang="cs-CZ" dirty="0"/>
              <a:t>??? „POS/Zaměstnavatel prohlašuje, že všichni jeho zaměstnanci účastnící se školení mají dostatečné vědomosti a dovednosti…“</a:t>
            </a:r>
          </a:p>
          <a:p>
            <a:pPr lvl="2"/>
            <a:r>
              <a:rPr lang="cs-CZ" dirty="0"/>
              <a:t>!!! tak proč se školí</a:t>
            </a:r>
          </a:p>
          <a:p>
            <a:r>
              <a:rPr lang="cs-CZ" dirty="0"/>
              <a:t>Možnost efektivní motivace zaměstnance</a:t>
            </a:r>
          </a:p>
          <a:p>
            <a:pPr lvl="1"/>
            <a:r>
              <a:rPr lang="cs-CZ" dirty="0"/>
              <a:t>minimalizace formalismu = eliminace potenciálních chyb</a:t>
            </a:r>
          </a:p>
          <a:p>
            <a:pPr lvl="1"/>
            <a:r>
              <a:rPr lang="cs-CZ" dirty="0"/>
              <a:t>vs. formalizace postupů v rámci </a:t>
            </a:r>
            <a:r>
              <a:rPr lang="cs-CZ" dirty="0" err="1"/>
              <a:t>QM</a:t>
            </a:r>
            <a:endParaRPr lang="cs-CZ" dirty="0"/>
          </a:p>
          <a:p>
            <a:pPr marL="0" indent="0" algn="just">
              <a:spcBef>
                <a:spcPts val="0"/>
              </a:spcBef>
              <a:buNone/>
            </a:pPr>
            <a:endParaRPr lang="cs-CZ" sz="1800" b="0" i="0" dirty="0">
              <a:effectLst/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36/55</a:t>
            </a:r>
          </a:p>
        </p:txBody>
      </p:sp>
    </p:spTree>
    <p:extLst>
      <p:ext uri="{BB962C8B-B14F-4D97-AF65-F5344CB8AC3E}">
        <p14:creationId xmlns:p14="http://schemas.microsoft.com/office/powerpoint/2010/main" val="2897717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cs-CZ" b="1" dirty="0"/>
              <a:t>Problém č. 1 – Seznam ZP</a:t>
            </a:r>
          </a:p>
          <a:p>
            <a:pPr marL="0" indent="0">
              <a:spcBef>
                <a:spcPts val="0"/>
              </a:spcBef>
              <a:buNone/>
            </a:pPr>
            <a:endParaRPr lang="cs-CZ" sz="1000" b="1" dirty="0"/>
          </a:p>
          <a:p>
            <a:pPr algn="just">
              <a:spcBef>
                <a:spcPts val="0"/>
              </a:spcBef>
            </a:pPr>
            <a:r>
              <a:rPr lang="cs-CZ" sz="1800" b="1" dirty="0"/>
              <a:t>Z 375/2022 § 39 Povinnosti poskytovatele zdravotních služeb při používání prostředku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dirty="0"/>
              <a:t>(4) </a:t>
            </a:r>
            <a:r>
              <a:rPr lang="cs-CZ" sz="1800" b="0" i="0" dirty="0">
                <a:effectLst/>
              </a:rPr>
              <a:t>Poskytovatel zdravotních služeb </a:t>
            </a:r>
            <a:r>
              <a:rPr lang="cs-CZ" sz="18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je povinen uchovávat jedinečnou identifikaci prostředků</a:t>
            </a:r>
            <a:r>
              <a:rPr lang="cs-CZ" sz="1800" b="0" i="0" dirty="0">
                <a:effectLst/>
              </a:rPr>
              <a:t>, s výjimkou zdravotnických prostředků rizikové třídy I a diagnostických zdravotnických prostředků in vitro rizikové třídy A, které mu byly dodány. Tyto informace jsou poskytovatelé zdravotních služeb povinni na vyžádání předložit Ústavu.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dirty="0"/>
              <a:t>(5) </a:t>
            </a:r>
            <a:r>
              <a:rPr lang="cs-CZ" sz="1800" b="0" i="0" dirty="0">
                <a:effectLst/>
              </a:rPr>
              <a:t>Poskytovatel zdravotních služeb je povinen vést dokumentaci používaných prostředků,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a) </a:t>
            </a:r>
            <a:r>
              <a:rPr lang="cs-CZ" sz="1800" b="0" i="0" dirty="0">
                <a:effectLst/>
              </a:rPr>
              <a:t>u kterých musí být prováděna instruktáž,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b)</a:t>
            </a:r>
            <a:r>
              <a:rPr lang="cs-CZ" sz="1800" b="0" i="0" dirty="0">
                <a:effectLst/>
              </a:rPr>
              <a:t> u kterých musí být prováděna bezpečnostně technická kontrola, nebo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c)</a:t>
            </a:r>
            <a:r>
              <a:rPr lang="cs-CZ" sz="1800" b="0" i="0" dirty="0">
                <a:effectLst/>
              </a:rPr>
              <a:t> které jsou právním předpisem upravujícím oblast metrologie označeny jako pracovní měřidla stanovená.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dirty="0"/>
              <a:t>(6) </a:t>
            </a:r>
            <a:r>
              <a:rPr lang="cs-CZ" sz="1800" b="0" i="0" dirty="0">
                <a:effectLst/>
              </a:rPr>
              <a:t>Obsah dokumentace používaných prostředků podle odstavce 5 stanoví prováděcí právní předpis.</a:t>
            </a:r>
            <a:endParaRPr lang="cs-CZ" sz="180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10/55</a:t>
            </a:r>
          </a:p>
        </p:txBody>
      </p:sp>
    </p:spTree>
    <p:extLst>
      <p:ext uri="{BB962C8B-B14F-4D97-AF65-F5344CB8AC3E}">
        <p14:creationId xmlns:p14="http://schemas.microsoft.com/office/powerpoint/2010/main" val="401438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10/12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Problém č. 10 – Servis</a:t>
            </a:r>
          </a:p>
          <a:p>
            <a:pPr marL="0" indent="0" algn="just">
              <a:spcBef>
                <a:spcPts val="0"/>
              </a:spcBef>
              <a:buNone/>
            </a:pPr>
            <a:endParaRPr lang="cs-CZ" sz="1000" b="1" dirty="0"/>
          </a:p>
          <a:p>
            <a:pPr algn="just">
              <a:spcBef>
                <a:spcPts val="0"/>
              </a:spcBef>
            </a:pPr>
            <a:r>
              <a:rPr lang="cs-CZ" sz="1800" b="1" dirty="0"/>
              <a:t>Z 375/2022 ČÁST OSMÁ § 44 Obecné ustanovení</a:t>
            </a:r>
          </a:p>
          <a:p>
            <a:pPr marL="0" indent="0" algn="just">
              <a:spcBef>
                <a:spcPts val="0"/>
              </a:spcBef>
              <a:buNone/>
            </a:pPr>
            <a:endParaRPr lang="cs-CZ" sz="1000" b="1" dirty="0"/>
          </a:p>
          <a:p>
            <a:pPr algn="just">
              <a:spcBef>
                <a:spcPts val="0"/>
              </a:spcBef>
            </a:pPr>
            <a:r>
              <a:rPr lang="cs-CZ" sz="1800" b="1" dirty="0"/>
              <a:t>Z 375/2022 ČÁST OSMÁ § 45 Bezpečnostně technická kontrola prostředku</a:t>
            </a:r>
          </a:p>
          <a:p>
            <a:pPr marL="0" indent="0" algn="just">
              <a:spcBef>
                <a:spcPts val="0"/>
              </a:spcBef>
              <a:buNone/>
            </a:pPr>
            <a:endParaRPr lang="cs-CZ" sz="1000" b="1" dirty="0"/>
          </a:p>
          <a:p>
            <a:pPr algn="just">
              <a:spcBef>
                <a:spcPts val="0"/>
              </a:spcBef>
            </a:pPr>
            <a:r>
              <a:rPr lang="cs-CZ" sz="1800" b="1" dirty="0"/>
              <a:t>Z 375/2022 ČÁST OSMÁ § 46 Oprava prostředku</a:t>
            </a:r>
          </a:p>
          <a:p>
            <a:pPr marL="0" indent="0" algn="just">
              <a:spcBef>
                <a:spcPts val="0"/>
              </a:spcBef>
              <a:buNone/>
            </a:pPr>
            <a:endParaRPr lang="cs-CZ" sz="1000" b="1" dirty="0"/>
          </a:p>
          <a:p>
            <a:pPr algn="just">
              <a:spcBef>
                <a:spcPts val="0"/>
              </a:spcBef>
            </a:pPr>
            <a:r>
              <a:rPr lang="cs-CZ" sz="1800" b="1" dirty="0"/>
              <a:t>Z 375/2022 ČÁST OSMÁ § 47 Revize prostředku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37/55</a:t>
            </a:r>
          </a:p>
        </p:txBody>
      </p:sp>
    </p:spTree>
    <p:extLst>
      <p:ext uri="{BB962C8B-B14F-4D97-AF65-F5344CB8AC3E}">
        <p14:creationId xmlns:p14="http://schemas.microsoft.com/office/powerpoint/2010/main" val="3634612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10/12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/>
              <a:t>Povinnost řádně provádět servis (bezpečnostně technické kontroly + opravy + revize)</a:t>
            </a:r>
          </a:p>
          <a:p>
            <a:pPr lvl="1"/>
            <a:r>
              <a:rPr lang="cs-CZ" dirty="0"/>
              <a:t>pravidla pro servis definuje VYR nebo patřičné právní předpisy</a:t>
            </a:r>
          </a:p>
          <a:p>
            <a:pPr lvl="1"/>
            <a:r>
              <a:rPr lang="cs-CZ" dirty="0"/>
              <a:t>součástí BTK je také elektrická kontrola, jedná-li se o elektrický prostředek</a:t>
            </a:r>
          </a:p>
          <a:p>
            <a:pPr lvl="1"/>
            <a:r>
              <a:rPr lang="cs-CZ" dirty="0"/>
              <a:t>elektrickým zařízením je takový ZP, který může způsobit ohrožení života, zdraví nebo majetku el. proudem</a:t>
            </a:r>
          </a:p>
          <a:p>
            <a:pPr lvl="1"/>
            <a:r>
              <a:rPr lang="cs-CZ" dirty="0"/>
              <a:t>rozsah a četnost BTK stanoví VYR, pokud ji nestanovil, pak u elektrických prostředků min. každé 2 roky</a:t>
            </a:r>
          </a:p>
          <a:p>
            <a:r>
              <a:rPr lang="cs-CZ" dirty="0"/>
              <a:t>BTK/servis může provádět pouze</a:t>
            </a:r>
          </a:p>
          <a:p>
            <a:pPr lvl="1"/>
            <a:r>
              <a:rPr lang="cs-CZ" dirty="0"/>
              <a:t>VYR nebo jím pověřené osoby + osoby proškolené pověřenými osobami</a:t>
            </a:r>
          </a:p>
          <a:p>
            <a:pPr lvl="1"/>
            <a:r>
              <a:rPr lang="cs-CZ" dirty="0"/>
              <a:t>nejčastěji servisní technici dodavatele (DIS/DOV/VYR)</a:t>
            </a:r>
          </a:p>
          <a:p>
            <a:pPr lvl="1"/>
            <a:r>
              <a:rPr lang="cs-CZ" dirty="0"/>
              <a:t>musí se prokázat platným certifikátem pro provádění SER/BTK pro daný druh ZP</a:t>
            </a:r>
          </a:p>
          <a:p>
            <a:pPr lvl="1"/>
            <a:r>
              <a:rPr lang="cs-CZ" dirty="0"/>
              <a:t>osoby provádějící servis = osoby ohlášené v registru SÚKL (kromě rizikové třídy I) – www.rzpro.cz</a:t>
            </a:r>
          </a:p>
          <a:p>
            <a:r>
              <a:rPr lang="cs-CZ" dirty="0"/>
              <a:t>Protokol o BTK/servisu – čtěte a kontrolujte!!!</a:t>
            </a:r>
          </a:p>
          <a:p>
            <a:pPr lvl="1"/>
            <a:r>
              <a:rPr lang="cs-CZ" dirty="0"/>
              <a:t>jméno POS + jméno SER + název ZP (musí být na SN!), rozsah BTK, výsledek BTK, datum, podpis</a:t>
            </a:r>
          </a:p>
          <a:p>
            <a:pPr lvl="1"/>
            <a:r>
              <a:rPr lang="cs-CZ" dirty="0"/>
              <a:t>protokol může být v ČJ, AJ nebo slovenštině</a:t>
            </a:r>
          </a:p>
          <a:p>
            <a:pPr lvl="1"/>
            <a:r>
              <a:rPr lang="cs-CZ" dirty="0"/>
              <a:t>uchovávání po celou dobu používání prostředku + 1 rok po jeho vyřazení z používání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38/55</a:t>
            </a:r>
          </a:p>
        </p:txBody>
      </p:sp>
    </p:spTree>
    <p:extLst>
      <p:ext uri="{BB962C8B-B14F-4D97-AF65-F5344CB8AC3E}">
        <p14:creationId xmlns:p14="http://schemas.microsoft.com/office/powerpoint/2010/main" val="728626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11/12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Problém č. 11 – Uživatelská údržba</a:t>
            </a:r>
          </a:p>
          <a:p>
            <a:pPr marL="0" indent="0" algn="just">
              <a:spcBef>
                <a:spcPts val="0"/>
              </a:spcBef>
              <a:buNone/>
            </a:pPr>
            <a:endParaRPr lang="cs-CZ" sz="1000" b="1" dirty="0"/>
          </a:p>
          <a:p>
            <a:pPr marL="0" indent="0" algn="just">
              <a:spcBef>
                <a:spcPts val="0"/>
              </a:spcBef>
              <a:buNone/>
            </a:pPr>
            <a:r>
              <a:rPr lang="cs-CZ" b="1" dirty="0"/>
              <a:t>Záznam o uživatelské údržbě</a:t>
            </a:r>
          </a:p>
          <a:p>
            <a:pPr lvl="1"/>
            <a:r>
              <a:rPr lang="cs-CZ" dirty="0"/>
              <a:t>pokud VYR vyžaduje (např. pro zachování záruky, pro kontrolu nastavení, funkčnosti, příslušenství atp.)</a:t>
            </a:r>
          </a:p>
          <a:p>
            <a:pPr lvl="1"/>
            <a:r>
              <a:rPr lang="cs-CZ" dirty="0"/>
              <a:t>denní / týdenní / měsíční / čtvrtletní / roční údržba – nezaměňovat s BTK</a:t>
            </a:r>
          </a:p>
          <a:p>
            <a:pPr lvl="1"/>
            <a:r>
              <a:rPr lang="cs-CZ" dirty="0"/>
              <a:t>v požadované periodě a v definovaném rozsahu provádí obsluha/zaměstnanec POS</a:t>
            </a:r>
          </a:p>
          <a:p>
            <a:pPr lvl="1"/>
            <a:r>
              <a:rPr lang="cs-CZ" dirty="0"/>
              <a:t>např. defibrilátor – výkon, RTG – provozní stálost, BIO/HEM analyzátory – kalibrace</a:t>
            </a:r>
          </a:p>
          <a:p>
            <a:r>
              <a:rPr lang="cs-CZ" dirty="0"/>
              <a:t>Protokol o uživatelské údržbě</a:t>
            </a:r>
          </a:p>
          <a:p>
            <a:pPr lvl="1"/>
            <a:r>
              <a:rPr lang="cs-CZ" dirty="0"/>
              <a:t>např. formou provozního deníku/knihy apod.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39/55</a:t>
            </a:r>
          </a:p>
        </p:txBody>
      </p:sp>
    </p:spTree>
    <p:extLst>
      <p:ext uri="{BB962C8B-B14F-4D97-AF65-F5344CB8AC3E}">
        <p14:creationId xmlns:p14="http://schemas.microsoft.com/office/powerpoint/2010/main" val="1467665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11/12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12</a:t>
            </a:r>
          </a:p>
        </p:txBody>
      </p:sp>
      <p:pic>
        <p:nvPicPr>
          <p:cNvPr id="8" name="Obrázek 7" descr="Obsah obrázku diagram, dopis&#10;&#10;Popis byl vytvořen automaticky">
            <a:extLst>
              <a:ext uri="{FF2B5EF4-FFF2-40B4-BE49-F238E27FC236}">
                <a16:creationId xmlns:a16="http://schemas.microsoft.com/office/drawing/2014/main" id="{57C5A41A-36B6-DC55-0DAB-B1D1CDE22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523" y="1335726"/>
            <a:ext cx="3609021" cy="495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19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11/12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12</a:t>
            </a:r>
          </a:p>
        </p:txBody>
      </p:sp>
      <p:pic>
        <p:nvPicPr>
          <p:cNvPr id="8" name="Obrázek 7" descr="Obsah obrázku diagram, dopis&#10;&#10;Popis byl vytvořen automaticky">
            <a:extLst>
              <a:ext uri="{FF2B5EF4-FFF2-40B4-BE49-F238E27FC236}">
                <a16:creationId xmlns:a16="http://schemas.microsoft.com/office/drawing/2014/main" id="{57C5A41A-36B6-DC55-0DAB-B1D1CDE22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523" y="1335726"/>
            <a:ext cx="3609021" cy="495115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3198E9D-30A8-E6F8-575E-D8339B8695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078" y="1335726"/>
            <a:ext cx="3399402" cy="495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7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11/12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13</a:t>
            </a:r>
          </a:p>
        </p:txBody>
      </p:sp>
      <p:pic>
        <p:nvPicPr>
          <p:cNvPr id="7" name="Obrázek 6" descr="Obsah obrázku text, žlutá&#10;&#10;Popis byl vytvořen automaticky">
            <a:extLst>
              <a:ext uri="{FF2B5EF4-FFF2-40B4-BE49-F238E27FC236}">
                <a16:creationId xmlns:a16="http://schemas.microsoft.com/office/drawing/2014/main" id="{A1CE359D-B561-94DE-1A21-32F6815AD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268908"/>
            <a:ext cx="4152416" cy="4332902"/>
          </a:xfrm>
          <a:prstGeom prst="rect">
            <a:avLst/>
          </a:prstGeom>
        </p:spPr>
      </p:pic>
      <p:pic>
        <p:nvPicPr>
          <p:cNvPr id="13" name="Obrázek 12" descr="Obsah obrázku text, dopis&#10;&#10;Popis byl vytvořen automaticky">
            <a:extLst>
              <a:ext uri="{FF2B5EF4-FFF2-40B4-BE49-F238E27FC236}">
                <a16:creationId xmlns:a16="http://schemas.microsoft.com/office/drawing/2014/main" id="{8A5D4638-F67C-A825-CC17-9641E43DD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999" y="1552618"/>
            <a:ext cx="2856942" cy="1634090"/>
          </a:xfrm>
          <a:prstGeom prst="rect">
            <a:avLst/>
          </a:prstGeom>
        </p:spPr>
      </p:pic>
      <p:pic>
        <p:nvPicPr>
          <p:cNvPr id="15" name="Obrázek 14" descr="Obsah obrázku text&#10;&#10;Popis byl vytvořen automaticky">
            <a:extLst>
              <a:ext uri="{FF2B5EF4-FFF2-40B4-BE49-F238E27FC236}">
                <a16:creationId xmlns:a16="http://schemas.microsoft.com/office/drawing/2014/main" id="{167E8D9B-3695-AE14-9C87-2B98F579B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304" y="2146495"/>
            <a:ext cx="2922173" cy="420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63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11/12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13</a:t>
            </a:r>
          </a:p>
        </p:txBody>
      </p:sp>
      <p:pic>
        <p:nvPicPr>
          <p:cNvPr id="7" name="Obrázek 6" descr="Obsah obrázku text, žlutá&#10;&#10;Popis byl vytvořen automaticky">
            <a:extLst>
              <a:ext uri="{FF2B5EF4-FFF2-40B4-BE49-F238E27FC236}">
                <a16:creationId xmlns:a16="http://schemas.microsoft.com/office/drawing/2014/main" id="{A1CE359D-B561-94DE-1A21-32F6815AD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268908"/>
            <a:ext cx="4152416" cy="4332902"/>
          </a:xfrm>
          <a:prstGeom prst="rect">
            <a:avLst/>
          </a:prstGeom>
        </p:spPr>
      </p:pic>
      <p:pic>
        <p:nvPicPr>
          <p:cNvPr id="13" name="Obrázek 12" descr="Obsah obrázku text, dopis&#10;&#10;Popis byl vytvořen automaticky">
            <a:extLst>
              <a:ext uri="{FF2B5EF4-FFF2-40B4-BE49-F238E27FC236}">
                <a16:creationId xmlns:a16="http://schemas.microsoft.com/office/drawing/2014/main" id="{8A5D4638-F67C-A825-CC17-9641E43DD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999" y="1552618"/>
            <a:ext cx="2856942" cy="1634090"/>
          </a:xfrm>
          <a:prstGeom prst="rect">
            <a:avLst/>
          </a:prstGeom>
        </p:spPr>
      </p:pic>
      <p:pic>
        <p:nvPicPr>
          <p:cNvPr id="15" name="Obrázek 14" descr="Obsah obrázku text&#10;&#10;Popis byl vytvořen automaticky">
            <a:extLst>
              <a:ext uri="{FF2B5EF4-FFF2-40B4-BE49-F238E27FC236}">
                <a16:creationId xmlns:a16="http://schemas.microsoft.com/office/drawing/2014/main" id="{167E8D9B-3695-AE14-9C87-2B98F579B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304" y="2146495"/>
            <a:ext cx="2922173" cy="420985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D802212-EE24-EE2A-7CDF-07E0988242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0344" y="1064518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0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11/12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13</a:t>
            </a:r>
          </a:p>
        </p:txBody>
      </p:sp>
      <p:pic>
        <p:nvPicPr>
          <p:cNvPr id="7" name="Obrázek 6" descr="Obsah obrázku text, žlutá&#10;&#10;Popis byl vytvořen automaticky">
            <a:extLst>
              <a:ext uri="{FF2B5EF4-FFF2-40B4-BE49-F238E27FC236}">
                <a16:creationId xmlns:a16="http://schemas.microsoft.com/office/drawing/2014/main" id="{A1CE359D-B561-94DE-1A21-32F6815AD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268908"/>
            <a:ext cx="4152416" cy="4332902"/>
          </a:xfrm>
          <a:prstGeom prst="rect">
            <a:avLst/>
          </a:prstGeom>
        </p:spPr>
      </p:pic>
      <p:pic>
        <p:nvPicPr>
          <p:cNvPr id="13" name="Obrázek 12" descr="Obsah obrázku text, dopis&#10;&#10;Popis byl vytvořen automaticky">
            <a:extLst>
              <a:ext uri="{FF2B5EF4-FFF2-40B4-BE49-F238E27FC236}">
                <a16:creationId xmlns:a16="http://schemas.microsoft.com/office/drawing/2014/main" id="{8A5D4638-F67C-A825-CC17-9641E43DD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999" y="1552618"/>
            <a:ext cx="2856942" cy="1634090"/>
          </a:xfrm>
          <a:prstGeom prst="rect">
            <a:avLst/>
          </a:prstGeom>
        </p:spPr>
      </p:pic>
      <p:pic>
        <p:nvPicPr>
          <p:cNvPr id="15" name="Obrázek 14" descr="Obsah obrázku text&#10;&#10;Popis byl vytvořen automaticky">
            <a:extLst>
              <a:ext uri="{FF2B5EF4-FFF2-40B4-BE49-F238E27FC236}">
                <a16:creationId xmlns:a16="http://schemas.microsoft.com/office/drawing/2014/main" id="{167E8D9B-3695-AE14-9C87-2B98F579B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304" y="2146495"/>
            <a:ext cx="2922173" cy="420985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D802212-EE24-EE2A-7CDF-07E0988242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0344" y="1064518"/>
            <a:ext cx="1109568" cy="128636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55D0BAD-A0AF-A230-A6FC-8CB325276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2748" y="1985529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37450"/>
      </p:ext>
    </p:extLst>
  </p:cSld>
  <p:clrMapOvr>
    <a:masterClrMapping/>
  </p:clrMapOvr>
  <p:transition>
    <p:fade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11/12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13</a:t>
            </a:r>
          </a:p>
        </p:txBody>
      </p:sp>
      <p:pic>
        <p:nvPicPr>
          <p:cNvPr id="7" name="Obrázek 6" descr="Obsah obrázku text, žlutá&#10;&#10;Popis byl vytvořen automaticky">
            <a:extLst>
              <a:ext uri="{FF2B5EF4-FFF2-40B4-BE49-F238E27FC236}">
                <a16:creationId xmlns:a16="http://schemas.microsoft.com/office/drawing/2014/main" id="{A1CE359D-B561-94DE-1A21-32F6815AD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268908"/>
            <a:ext cx="4152416" cy="4332902"/>
          </a:xfrm>
          <a:prstGeom prst="rect">
            <a:avLst/>
          </a:prstGeom>
        </p:spPr>
      </p:pic>
      <p:pic>
        <p:nvPicPr>
          <p:cNvPr id="13" name="Obrázek 12" descr="Obsah obrázku text, dopis&#10;&#10;Popis byl vytvořen automaticky">
            <a:extLst>
              <a:ext uri="{FF2B5EF4-FFF2-40B4-BE49-F238E27FC236}">
                <a16:creationId xmlns:a16="http://schemas.microsoft.com/office/drawing/2014/main" id="{8A5D4638-F67C-A825-CC17-9641E43DD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999" y="1552618"/>
            <a:ext cx="2856942" cy="1634090"/>
          </a:xfrm>
          <a:prstGeom prst="rect">
            <a:avLst/>
          </a:prstGeom>
        </p:spPr>
      </p:pic>
      <p:pic>
        <p:nvPicPr>
          <p:cNvPr id="15" name="Obrázek 14" descr="Obsah obrázku text&#10;&#10;Popis byl vytvořen automaticky">
            <a:extLst>
              <a:ext uri="{FF2B5EF4-FFF2-40B4-BE49-F238E27FC236}">
                <a16:creationId xmlns:a16="http://schemas.microsoft.com/office/drawing/2014/main" id="{167E8D9B-3695-AE14-9C87-2B98F579B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304" y="2146495"/>
            <a:ext cx="2922173" cy="420985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D802212-EE24-EE2A-7CDF-07E0988242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0344" y="1064518"/>
            <a:ext cx="1109568" cy="128636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55D0BAD-A0AF-A230-A6FC-8CB325276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2748" y="1985529"/>
            <a:ext cx="1109568" cy="128636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9637924-4CFC-DCD5-7B36-D4EDEC921E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4157" y="1622841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66428"/>
      </p:ext>
    </p:extLst>
  </p:cSld>
  <p:clrMapOvr>
    <a:masterClrMapping/>
  </p:clrMapOvr>
  <p:transition>
    <p:fade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11/12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13</a:t>
            </a:r>
          </a:p>
        </p:txBody>
      </p:sp>
      <p:pic>
        <p:nvPicPr>
          <p:cNvPr id="7" name="Obrázek 6" descr="Obsah obrázku text, žlutá&#10;&#10;Popis byl vytvořen automaticky">
            <a:extLst>
              <a:ext uri="{FF2B5EF4-FFF2-40B4-BE49-F238E27FC236}">
                <a16:creationId xmlns:a16="http://schemas.microsoft.com/office/drawing/2014/main" id="{A1CE359D-B561-94DE-1A21-32F6815AD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268908"/>
            <a:ext cx="4152416" cy="4332902"/>
          </a:xfrm>
          <a:prstGeom prst="rect">
            <a:avLst/>
          </a:prstGeom>
        </p:spPr>
      </p:pic>
      <p:pic>
        <p:nvPicPr>
          <p:cNvPr id="13" name="Obrázek 12" descr="Obsah obrázku text, dopis&#10;&#10;Popis byl vytvořen automaticky">
            <a:extLst>
              <a:ext uri="{FF2B5EF4-FFF2-40B4-BE49-F238E27FC236}">
                <a16:creationId xmlns:a16="http://schemas.microsoft.com/office/drawing/2014/main" id="{8A5D4638-F67C-A825-CC17-9641E43DD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999" y="1552618"/>
            <a:ext cx="2856942" cy="1634090"/>
          </a:xfrm>
          <a:prstGeom prst="rect">
            <a:avLst/>
          </a:prstGeom>
        </p:spPr>
      </p:pic>
      <p:pic>
        <p:nvPicPr>
          <p:cNvPr id="15" name="Obrázek 14" descr="Obsah obrázku text&#10;&#10;Popis byl vytvořen automaticky">
            <a:extLst>
              <a:ext uri="{FF2B5EF4-FFF2-40B4-BE49-F238E27FC236}">
                <a16:creationId xmlns:a16="http://schemas.microsoft.com/office/drawing/2014/main" id="{167E8D9B-3695-AE14-9C87-2B98F579B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304" y="2146495"/>
            <a:ext cx="2922173" cy="420985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D802212-EE24-EE2A-7CDF-07E0988242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0344" y="1064518"/>
            <a:ext cx="1109568" cy="128636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55D0BAD-A0AF-A230-A6FC-8CB325276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2748" y="1985529"/>
            <a:ext cx="1109568" cy="128636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9637924-4CFC-DCD5-7B36-D4EDEC921E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4157" y="1622841"/>
            <a:ext cx="1109568" cy="128636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6E6D605-AC9A-686D-81F8-E4984D3379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4157" y="3028109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9098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cs-CZ" b="1" dirty="0"/>
              <a:t>Problém č. 1 – Seznam ZP</a:t>
            </a:r>
          </a:p>
          <a:p>
            <a:pPr marL="0" indent="0">
              <a:spcBef>
                <a:spcPts val="0"/>
              </a:spcBef>
              <a:buNone/>
            </a:pPr>
            <a:endParaRPr lang="cs-CZ" sz="1000" b="1" dirty="0"/>
          </a:p>
          <a:p>
            <a:pPr algn="just">
              <a:spcBef>
                <a:spcPts val="0"/>
              </a:spcBef>
            </a:pPr>
            <a:r>
              <a:rPr lang="cs-CZ" sz="1800" b="1" dirty="0"/>
              <a:t>Z 375/2022 § 39 Povinnosti poskytovatele zdravotních služeb při používání prostředku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dirty="0"/>
              <a:t>(4) </a:t>
            </a:r>
            <a:r>
              <a:rPr lang="cs-CZ" sz="1800" b="0" i="0" dirty="0">
                <a:effectLst/>
              </a:rPr>
              <a:t>Poskytovatel zdravotních služeb </a:t>
            </a:r>
            <a:r>
              <a:rPr lang="cs-CZ" sz="18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je povinen uchovávat jedinečnou identifikaci prostředků</a:t>
            </a:r>
            <a:r>
              <a:rPr lang="cs-CZ" sz="1800" b="0" i="0" dirty="0">
                <a:effectLst/>
              </a:rPr>
              <a:t>, s výjimkou zdravotnických prostředků rizikové třídy I a diagnostických zdravotnických prostředků in vitro rizikové třídy A, které mu byly dodány. Tyto informace jsou poskytovatelé zdravotních služeb povinni na vyžádání předložit Ústavu.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dirty="0"/>
              <a:t>(5) </a:t>
            </a:r>
            <a:r>
              <a:rPr lang="cs-CZ" sz="1800" b="0" i="0" dirty="0">
                <a:effectLst/>
              </a:rPr>
              <a:t>Poskytovatel zdravotních služeb </a:t>
            </a:r>
            <a:r>
              <a:rPr lang="cs-CZ" sz="18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je povinen vést dokumentaci </a:t>
            </a:r>
            <a:r>
              <a:rPr lang="cs-CZ" sz="1800" b="0" i="0" dirty="0">
                <a:effectLst/>
              </a:rPr>
              <a:t>používaných prostředků,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a) </a:t>
            </a:r>
            <a:r>
              <a:rPr lang="cs-CZ" sz="1800" b="0" i="0" dirty="0">
                <a:effectLst/>
              </a:rPr>
              <a:t>u kterých musí být prováděna instruktáž,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b)</a:t>
            </a:r>
            <a:r>
              <a:rPr lang="cs-CZ" sz="1800" b="0" i="0" dirty="0">
                <a:effectLst/>
              </a:rPr>
              <a:t> u kterých musí být prováděna bezpečnostně technická kontrola, nebo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c)</a:t>
            </a:r>
            <a:r>
              <a:rPr lang="cs-CZ" sz="1800" b="0" i="0" dirty="0">
                <a:effectLst/>
              </a:rPr>
              <a:t> které jsou právním předpisem upravujícím oblast metrologie označeny jako pracovní měřidla stanovená.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dirty="0"/>
              <a:t>(6) </a:t>
            </a:r>
            <a:r>
              <a:rPr lang="cs-CZ" sz="1800" b="0" i="0" dirty="0">
                <a:effectLst/>
              </a:rPr>
              <a:t>Obsah dokumentace používaných prostředků podle odstavce 5 stanoví prováděcí právní předpis.</a:t>
            </a:r>
            <a:endParaRPr lang="cs-CZ" sz="180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10/55</a:t>
            </a:r>
          </a:p>
        </p:txBody>
      </p:sp>
    </p:spTree>
    <p:extLst>
      <p:ext uri="{BB962C8B-B14F-4D97-AF65-F5344CB8AC3E}">
        <p14:creationId xmlns:p14="http://schemas.microsoft.com/office/powerpoint/2010/main" val="262323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11/12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13</a:t>
            </a:r>
          </a:p>
        </p:txBody>
      </p:sp>
      <p:pic>
        <p:nvPicPr>
          <p:cNvPr id="7" name="Obrázek 6" descr="Obsah obrázku text, žlutá&#10;&#10;Popis byl vytvořen automaticky">
            <a:extLst>
              <a:ext uri="{FF2B5EF4-FFF2-40B4-BE49-F238E27FC236}">
                <a16:creationId xmlns:a16="http://schemas.microsoft.com/office/drawing/2014/main" id="{A1CE359D-B561-94DE-1A21-32F6815AD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268908"/>
            <a:ext cx="4152416" cy="4332902"/>
          </a:xfrm>
          <a:prstGeom prst="rect">
            <a:avLst/>
          </a:prstGeom>
        </p:spPr>
      </p:pic>
      <p:pic>
        <p:nvPicPr>
          <p:cNvPr id="13" name="Obrázek 12" descr="Obsah obrázku text, dopis&#10;&#10;Popis byl vytvořen automaticky">
            <a:extLst>
              <a:ext uri="{FF2B5EF4-FFF2-40B4-BE49-F238E27FC236}">
                <a16:creationId xmlns:a16="http://schemas.microsoft.com/office/drawing/2014/main" id="{8A5D4638-F67C-A825-CC17-9641E43DD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999" y="1552618"/>
            <a:ext cx="2856942" cy="1634090"/>
          </a:xfrm>
          <a:prstGeom prst="rect">
            <a:avLst/>
          </a:prstGeom>
        </p:spPr>
      </p:pic>
      <p:pic>
        <p:nvPicPr>
          <p:cNvPr id="15" name="Obrázek 14" descr="Obsah obrázku text&#10;&#10;Popis byl vytvořen automaticky">
            <a:extLst>
              <a:ext uri="{FF2B5EF4-FFF2-40B4-BE49-F238E27FC236}">
                <a16:creationId xmlns:a16="http://schemas.microsoft.com/office/drawing/2014/main" id="{167E8D9B-3695-AE14-9C87-2B98F579B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304" y="2146495"/>
            <a:ext cx="2922173" cy="420985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D802212-EE24-EE2A-7CDF-07E0988242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0344" y="1064518"/>
            <a:ext cx="1109568" cy="128636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55D0BAD-A0AF-A230-A6FC-8CB325276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2748" y="1985529"/>
            <a:ext cx="1109568" cy="128636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9637924-4CFC-DCD5-7B36-D4EDEC921E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4157" y="1622841"/>
            <a:ext cx="1109568" cy="128636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6E6D605-AC9A-686D-81F8-E4984D3379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4157" y="3028109"/>
            <a:ext cx="1109568" cy="128636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D06C10E-A2E2-B5F7-D47E-C38E67DB54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416" y="1268908"/>
            <a:ext cx="3417071" cy="518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937079"/>
      </p:ext>
    </p:extLst>
  </p:cSld>
  <p:clrMapOvr>
    <a:masterClrMapping/>
  </p:clrMapOvr>
  <p:transition>
    <p:fade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sz="3000" b="1" dirty="0"/>
              <a:t>Problém č. 12 – Správná skladovací praxe</a:t>
            </a:r>
          </a:p>
          <a:p>
            <a:pPr marL="0" indent="0" algn="just">
              <a:spcBef>
                <a:spcPts val="0"/>
              </a:spcBef>
              <a:buNone/>
            </a:pPr>
            <a:endParaRPr lang="cs-CZ" sz="1400" b="1" dirty="0"/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cs-CZ" sz="2600" b="1" dirty="0"/>
              <a:t>V 377/2022 § 6 Minimální požadavky na bezpečnost prostředku pro účely správné skladovací praxe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2600" i="0" dirty="0">
                <a:effectLst/>
              </a:rPr>
              <a:t>(1)</a:t>
            </a:r>
            <a:r>
              <a:rPr lang="cs-CZ" sz="2600" b="0" i="0" dirty="0">
                <a:effectLst/>
              </a:rPr>
              <a:t> S prostředkem se nakládá tak, aby nebyl vystaven nepříznivým vlivům, nedošlo k jeho kontaminaci, poškození, odcizení, znehodnocení nebo záměně, zejména nesmí být prostředek při skladování a přepravě vystavován podmínkám, které neodpovídají podmínkám stanoveným výrobcem pro daný prostředek, zejména pokud jde o rozsah teplot, vlhkost a vystavení slunečnímu záření.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2600" i="0" dirty="0">
                <a:effectLst/>
              </a:rPr>
              <a:t>(2)</a:t>
            </a:r>
            <a:r>
              <a:rPr lang="cs-CZ" sz="2600" b="0" i="0" dirty="0">
                <a:effectLst/>
              </a:rPr>
              <a:t> Prostředek, který nelze použít podle § 38 odst. 1 zákona, prostředek, který není ve shodě s nařízením o zdravotnických prostředcích nebo nařízením o diagnostických zdravotnických prostředcích in vitro, nebo prostředek v reklamačním řízení z důvodu jiných pochybností o jeho bezpečnosti nebo účinnosti se skladuje na odděleném a označeném místě.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2600" i="0" dirty="0">
                <a:effectLst/>
              </a:rPr>
              <a:t>(3)</a:t>
            </a:r>
            <a:r>
              <a:rPr lang="cs-CZ" sz="2600" b="0" i="0" dirty="0">
                <a:effectLst/>
              </a:rPr>
              <a:t> Prostředky musí být skladovány v suchých a čistých prostorách určených pro skladování prostředků, které splňují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2600" i="0" dirty="0">
                <a:effectLst/>
              </a:rPr>
              <a:t>a)</a:t>
            </a:r>
            <a:r>
              <a:rPr lang="cs-CZ" sz="2600" b="0" i="0" dirty="0">
                <a:effectLst/>
              </a:rPr>
              <a:t> teplotní požadavky stanovené výrobcem prostředku, pokud je stanovil, a to včetně jejich kontroly spočívající v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cs-CZ" sz="2600" b="0" i="0" dirty="0">
                <a:effectLst/>
              </a:rPr>
              <a:t>měření teploty a vedení záznamů alespoň denních maxim a minim těchto měření; záznamy těchto měření musí být uchovávány po dobu 3 let,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40/55</a:t>
            </a:r>
          </a:p>
        </p:txBody>
      </p:sp>
    </p:spTree>
    <p:extLst>
      <p:ext uri="{BB962C8B-B14F-4D97-AF65-F5344CB8AC3E}">
        <p14:creationId xmlns:p14="http://schemas.microsoft.com/office/powerpoint/2010/main" val="2903991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Problém č. 12 – Správná skladovací praxe</a:t>
            </a:r>
          </a:p>
          <a:p>
            <a:pPr marL="0" indent="0" algn="just">
              <a:spcBef>
                <a:spcPts val="0"/>
              </a:spcBef>
              <a:buNone/>
            </a:pPr>
            <a:endParaRPr lang="cs-CZ" sz="1000" b="1" dirty="0"/>
          </a:p>
          <a:p>
            <a:pPr algn="just">
              <a:spcBef>
                <a:spcPts val="0"/>
              </a:spcBef>
            </a:pPr>
            <a:r>
              <a:rPr lang="cs-CZ" sz="1800" b="1" dirty="0"/>
              <a:t>V 377/2022 § 6 Minimální požadavky na bezpečnost prostředku pro účely správné skladovací praxe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b)</a:t>
            </a:r>
            <a:r>
              <a:rPr lang="cs-CZ" sz="1800" b="0" i="0" dirty="0">
                <a:effectLst/>
              </a:rPr>
              <a:t> požadavek na zajištění účinnými opatřeními proti vnikání hmyzu nebo jiných zvířat, prachu, plísni a jiné kontaminaci prostředku,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c)</a:t>
            </a:r>
            <a:r>
              <a:rPr lang="cs-CZ" sz="1800" b="0" i="0" dirty="0">
                <a:effectLst/>
              </a:rPr>
              <a:t> podmínku, že podlahy a povrchy úložných prostor jsou čištěny a dezinfikovány vhodným čisticím a dezinfekčním prostředkem, a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d)</a:t>
            </a:r>
            <a:r>
              <a:rPr lang="cs-CZ" sz="1800" b="0" i="0" dirty="0">
                <a:effectLst/>
              </a:rPr>
              <a:t> další specifické podmínky pro skladování, pokud jsou výrobcem stanoveny.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(4)</a:t>
            </a:r>
            <a:r>
              <a:rPr lang="cs-CZ" sz="1800" b="0" i="0" dirty="0">
                <a:effectLst/>
              </a:rPr>
              <a:t> Prostory pro hygienické potřeby zaměstnanců, prostory pro provádění úklidu, prostory pro denní místnost a místo pro přípravu a konzumaci stravy musí být odděleny od prostor určených ke skladování a distribuci prostředků.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(5)</a:t>
            </a:r>
            <a:r>
              <a:rPr lang="cs-CZ" sz="1800" b="0" i="0" dirty="0">
                <a:effectLst/>
              </a:rPr>
              <a:t> Pro prostor určený ke skladování a distribuci prostředků musí být stanoven postup pro zajištění čistoty a dezinfekce prostor a dodržování hygienických požadavků. Dodržování těchto postupů musí být pravidelně kontrolováno a evidováno. Záznamy musí být uchovávány po dobu 1 roku a být na místě k nahlédnutí.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41/55</a:t>
            </a:r>
          </a:p>
        </p:txBody>
      </p:sp>
    </p:spTree>
    <p:extLst>
      <p:ext uri="{BB962C8B-B14F-4D97-AF65-F5344CB8AC3E}">
        <p14:creationId xmlns:p14="http://schemas.microsoft.com/office/powerpoint/2010/main" val="85717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Problém č. 12 – Správná skladovací praxe</a:t>
            </a:r>
          </a:p>
          <a:p>
            <a:pPr marL="0" indent="0" algn="just">
              <a:spcBef>
                <a:spcPts val="0"/>
              </a:spcBef>
              <a:buNone/>
            </a:pPr>
            <a:endParaRPr lang="cs-CZ" sz="1000" b="1" dirty="0"/>
          </a:p>
          <a:p>
            <a:pPr algn="just">
              <a:spcBef>
                <a:spcPts val="0"/>
              </a:spcBef>
            </a:pPr>
            <a:r>
              <a:rPr lang="cs-CZ" sz="1800" b="1" dirty="0"/>
              <a:t>Z 375/2022 § 27 Správná skladovací praxe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(1)</a:t>
            </a:r>
            <a:r>
              <a:rPr lang="cs-CZ" sz="1800" b="0" i="0" dirty="0">
                <a:effectLst/>
              </a:rPr>
              <a:t> Pro účely tohoto zákona se správnou skladovací praxí rozumí souhrn pravidel zajišťujících, aby přeprava a skladování prostředku bylo uskutečňováno v souladu s pokyny výrobce a minimálními požadavky na bezpečnost prostředku. Minimální požadavky na bezpečnost prostředku stanoví prováděcí právní předpis.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(2)</a:t>
            </a:r>
            <a:r>
              <a:rPr lang="cs-CZ" sz="1800" b="0" i="0" dirty="0">
                <a:effectLst/>
              </a:rPr>
              <a:t> Distributor a dovozce jsou povinni dodržovat správnou skladovací praxi.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42/55</a:t>
            </a:r>
          </a:p>
        </p:txBody>
      </p:sp>
    </p:spTree>
    <p:extLst>
      <p:ext uri="{BB962C8B-B14F-4D97-AF65-F5344CB8AC3E}">
        <p14:creationId xmlns:p14="http://schemas.microsoft.com/office/powerpoint/2010/main" val="4253173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A/12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err="1"/>
              <a:t>SSP</a:t>
            </a:r>
            <a:r>
              <a:rPr lang="cs-CZ" b="1" dirty="0"/>
              <a:t> – A) Identifikace skladů ZP</a:t>
            </a:r>
          </a:p>
          <a:p>
            <a:pPr marL="0" indent="0" algn="just">
              <a:spcBef>
                <a:spcPts val="0"/>
              </a:spcBef>
              <a:buNone/>
            </a:pPr>
            <a:endParaRPr lang="cs-CZ" sz="1000" b="1" dirty="0"/>
          </a:p>
          <a:p>
            <a:pPr algn="just">
              <a:spcBef>
                <a:spcPts val="0"/>
              </a:spcBef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Každé místo, na kterém je umístěn ZP déle než 24 hodin, je považováno za sklad ZP</a:t>
            </a:r>
          </a:p>
          <a:p>
            <a:pPr algn="just">
              <a:spcBef>
                <a:spcPts val="0"/>
              </a:spcBef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 ZP uložené na místě kratší dobu než 24 hodin je pohlíženo jako na ZP určené k denní spotřebě, tzn., že se na ně nevztahuje např. povinnost monitoringu teploty, vlhkosti a tlaku</a:t>
            </a:r>
          </a:p>
          <a:p>
            <a:pPr algn="just">
              <a:spcBef>
                <a:spcPts val="0"/>
              </a:spcBef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Skladování ZP společně s léčivy není problémem - musí být ale splněny všechny požadavky všech výrobců všech skladovaných ZP a LP</a:t>
            </a:r>
          </a:p>
          <a:p>
            <a:pPr algn="just">
              <a:spcBef>
                <a:spcPts val="0"/>
              </a:spcBef>
            </a:pPr>
            <a:r>
              <a:rPr lang="cs-CZ" b="0" i="0" dirty="0">
                <a:effectLst/>
              </a:rPr>
              <a:t>Při finálním definování skladů ZP je rozumné provést jejich posouzení z hlediska 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metrologického, provozního, stavebního i ekonomického</a:t>
            </a:r>
          </a:p>
          <a:p>
            <a:pPr algn="just">
              <a:spcBef>
                <a:spcPts val="0"/>
              </a:spcBef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POZOR na „nepodkročitelné minimum“ – p</a:t>
            </a:r>
            <a:r>
              <a:rPr lang="cs-CZ" dirty="0">
                <a:effectLst/>
                <a:ea typeface="Calibri" panose="020F0502020204030204" pitchFamily="34" charset="0"/>
              </a:rPr>
              <a:t>rostory pro hygienické potřeby zaměstnanců, prostory pro provádění úklidu, prostory pro denní místnost a místo pro přípravu a konzumaci stravy musí být odděleny od prostor určených ke skladování a distribuci prostředků</a:t>
            </a:r>
          </a:p>
          <a:p>
            <a:pPr algn="just">
              <a:spcBef>
                <a:spcPts val="0"/>
              </a:spcBef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Odpovídajícím posouzením by měly projít všechny prostory pro skladování a přepravu ZP - např. i transportní boxy či nákladní/sanitní vozy používané k přepravě ZP (zvláště při rozvozu SZM z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centrálního skladu na oddělení/kliniky nemocnice situované v různých částech města)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43/55</a:t>
            </a:r>
          </a:p>
        </p:txBody>
      </p:sp>
    </p:spTree>
    <p:extLst>
      <p:ext uri="{BB962C8B-B14F-4D97-AF65-F5344CB8AC3E}">
        <p14:creationId xmlns:p14="http://schemas.microsoft.com/office/powerpoint/2010/main" val="352394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B/12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err="1"/>
              <a:t>SSP</a:t>
            </a:r>
            <a:r>
              <a:rPr lang="cs-CZ" b="1" dirty="0"/>
              <a:t> – B) Definování skladovacích podmínek</a:t>
            </a:r>
          </a:p>
          <a:p>
            <a:pPr marL="0" indent="0" algn="just">
              <a:spcBef>
                <a:spcPts val="0"/>
              </a:spcBef>
              <a:buNone/>
            </a:pPr>
            <a:endParaRPr lang="cs-CZ" sz="1000" b="1" dirty="0"/>
          </a:p>
          <a:p>
            <a:pPr algn="just">
              <a:spcBef>
                <a:spcPts val="0"/>
              </a:spcBef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Pokud u žádného ZP skladovaného v daném skladu VYR nestanovil parametry pro teplotu a/nebo vlhkost a/nebo tlak, nevzniká logicky POS povinnost sklad monitorovat</a:t>
            </a:r>
          </a:p>
          <a:p>
            <a:pPr algn="just">
              <a:spcBef>
                <a:spcPts val="0"/>
              </a:spcBef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POZOR i podobné ZP od různých výrobců mohou mít různě ne/stanovené podmínky pro t/</a:t>
            </a:r>
            <a:r>
              <a:rPr lang="el-GR" dirty="0"/>
              <a:t>ϕ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/p</a:t>
            </a:r>
          </a:p>
          <a:p>
            <a:pPr algn="just">
              <a:spcBef>
                <a:spcPts val="0"/>
              </a:spcBef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Sklad musí projít posouzením z hlediska jeho prostorových parametrů, resp. jeho tepelné a vlhkostní homogenity =&gt; rozhodnutí o počtu a umístění teplotních a vlhkostních měřidel/čidel.</a:t>
            </a:r>
          </a:p>
          <a:p>
            <a:pPr algn="just">
              <a:spcBef>
                <a:spcPts val="0"/>
              </a:spcBef>
            </a:pP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Sklad musí splňovat základní „kvalitativní i kvantitativní parametry“</a:t>
            </a:r>
          </a:p>
          <a:p>
            <a:pPr algn="just">
              <a:spcBef>
                <a:spcPts val="0"/>
              </a:spcBef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Základní „kvalitativní“ parametry</a:t>
            </a:r>
          </a:p>
          <a:p>
            <a:pPr lvl="1" algn="just">
              <a:spcBef>
                <a:spcPts val="0"/>
              </a:spcBef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ochrana před přímým slunečním světlem</a:t>
            </a:r>
          </a:p>
          <a:p>
            <a:pPr lvl="1" algn="just">
              <a:spcBef>
                <a:spcPts val="0"/>
              </a:spcBef>
            </a:pP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ochrana před vlhkostí</a:t>
            </a:r>
          </a:p>
          <a:p>
            <a:pPr lvl="1" algn="just">
              <a:spcBef>
                <a:spcPts val="0"/>
              </a:spcBef>
            </a:pP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ochrana před plísněmi, prachem, hmyzem, hlodavci atp.</a:t>
            </a:r>
          </a:p>
          <a:p>
            <a:pPr lvl="1" algn="just">
              <a:spcBef>
                <a:spcPts val="0"/>
              </a:spcBef>
            </a:pP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ochrana před dalšími možnými kontaminanty</a:t>
            </a:r>
            <a:endParaRPr lang="cs-CZ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cs-CZ" b="0" i="0" dirty="0">
              <a:effectLst/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44/55</a:t>
            </a:r>
          </a:p>
        </p:txBody>
      </p:sp>
    </p:spTree>
    <p:extLst>
      <p:ext uri="{BB962C8B-B14F-4D97-AF65-F5344CB8AC3E}">
        <p14:creationId xmlns:p14="http://schemas.microsoft.com/office/powerpoint/2010/main" val="802748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B/12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r>
              <a:rPr lang="cs-CZ" dirty="0"/>
              <a:t>Monitoring „kvantitativních“ parametrů</a:t>
            </a:r>
          </a:p>
          <a:p>
            <a:pPr lvl="1"/>
            <a:r>
              <a:rPr lang="cs-CZ" dirty="0"/>
              <a:t>teplota (MIN/MAX teploměr), vlhkost (vlhkoměr) a tlak (barometr) – POUZE pokud VYR stanovil!</a:t>
            </a:r>
          </a:p>
          <a:p>
            <a:pPr lvl="1"/>
            <a:r>
              <a:rPr lang="cs-CZ" dirty="0"/>
              <a:t>kalibrace měřidel (nezaměňovat s ověřováním měřidel </a:t>
            </a:r>
            <a:r>
              <a:rPr lang="cs-CZ" dirty="0" err="1"/>
              <a:t>ČMI</a:t>
            </a:r>
            <a:r>
              <a:rPr lang="cs-CZ" dirty="0"/>
              <a:t>/</a:t>
            </a:r>
            <a:r>
              <a:rPr lang="cs-CZ" dirty="0" err="1"/>
              <a:t>AML</a:t>
            </a:r>
            <a:r>
              <a:rPr lang="cs-CZ" dirty="0"/>
              <a:t> – teploměr pokojový vs. lékařský)</a:t>
            </a:r>
          </a:p>
          <a:p>
            <a:r>
              <a:rPr lang="cs-CZ" dirty="0"/>
              <a:t>Záznamy o teplotě</a:t>
            </a:r>
          </a:p>
          <a:p>
            <a:pPr lvl="1"/>
            <a:r>
              <a:rPr lang="cs-CZ" dirty="0"/>
              <a:t>záznamy monitoringu jsou povinné POUZE pro teplotu</a:t>
            </a:r>
          </a:p>
          <a:p>
            <a:pPr lvl="1"/>
            <a:r>
              <a:rPr lang="cs-CZ" dirty="0"/>
              <a:t>musí být ve formě MIN a MAX teploty (de facto kontinuální měření) a v režimu 24/7 (365)</a:t>
            </a:r>
          </a:p>
          <a:p>
            <a:pPr lvl="1"/>
            <a:r>
              <a:rPr lang="cs-CZ" dirty="0"/>
              <a:t>povinnost archivace záznamů je 3 roky</a:t>
            </a:r>
          </a:p>
          <a:p>
            <a:pPr lvl="1"/>
            <a:r>
              <a:rPr lang="cs-CZ" dirty="0"/>
              <a:t>záznam z logiky věci musí být pravidelně vyhodnocován a následně přijatá nápravná opatření musejí být smysluplná</a:t>
            </a:r>
          </a:p>
          <a:p>
            <a:pPr lvl="1"/>
            <a:r>
              <a:rPr lang="cs-CZ" b="1" dirty="0">
                <a:solidFill>
                  <a:srgbClr val="FF0000"/>
                </a:solidFill>
              </a:rPr>
              <a:t>již běžně zvládnutá pravidla pro LP nejsou zcela identická s pravidly pro ZP!</a:t>
            </a:r>
            <a:endParaRPr lang="cs-CZ" dirty="0"/>
          </a:p>
          <a:p>
            <a:pPr lvl="1"/>
            <a:r>
              <a:rPr lang="cs-CZ" dirty="0"/>
              <a:t>pozor na dodržování podmínek při přepravě DIS/DOV/VYR</a:t>
            </a:r>
          </a:p>
          <a:p>
            <a:pPr algn="just">
              <a:spcBef>
                <a:spcPts val="0"/>
              </a:spcBef>
            </a:pPr>
            <a:r>
              <a:rPr lang="cs-CZ" b="0" i="0" dirty="0">
                <a:effectLst/>
              </a:rPr>
              <a:t>Stanovení rozsahu monitorovaných podmínek – dle uskladněných ZP</a:t>
            </a:r>
          </a:p>
          <a:p>
            <a:pPr algn="just">
              <a:spcBef>
                <a:spcPts val="0"/>
              </a:spcBef>
            </a:pPr>
            <a:endParaRPr lang="cs-CZ" b="0" i="0" dirty="0">
              <a:effectLst/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45/55</a:t>
            </a:r>
          </a:p>
        </p:txBody>
      </p:sp>
    </p:spTree>
    <p:extLst>
      <p:ext uri="{BB962C8B-B14F-4D97-AF65-F5344CB8AC3E}">
        <p14:creationId xmlns:p14="http://schemas.microsoft.com/office/powerpoint/2010/main" val="2077629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B/12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14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BC135889-50F5-3C7E-4B74-30B6BCA62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05" y="1268908"/>
            <a:ext cx="5231907" cy="4928255"/>
          </a:xfrm>
          <a:prstGeom prst="rect">
            <a:avLst/>
          </a:prstGeom>
        </p:spPr>
      </p:pic>
      <p:pic>
        <p:nvPicPr>
          <p:cNvPr id="10" name="Obrázek 9" descr="Obsah obrázku text, dopis&#10;&#10;Popis byl vytvořen automaticky">
            <a:extLst>
              <a:ext uri="{FF2B5EF4-FFF2-40B4-BE49-F238E27FC236}">
                <a16:creationId xmlns:a16="http://schemas.microsoft.com/office/drawing/2014/main" id="{E6A399C3-03BE-33F9-B6A4-640BF4F4F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508" y="1268908"/>
            <a:ext cx="4166517" cy="492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51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B/12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14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BC135889-50F5-3C7E-4B74-30B6BCA62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05" y="1268908"/>
            <a:ext cx="5231907" cy="4928255"/>
          </a:xfrm>
          <a:prstGeom prst="rect">
            <a:avLst/>
          </a:prstGeom>
        </p:spPr>
      </p:pic>
      <p:pic>
        <p:nvPicPr>
          <p:cNvPr id="10" name="Obrázek 9" descr="Obsah obrázku text, dopis&#10;&#10;Popis byl vytvořen automaticky">
            <a:extLst>
              <a:ext uri="{FF2B5EF4-FFF2-40B4-BE49-F238E27FC236}">
                <a16:creationId xmlns:a16="http://schemas.microsoft.com/office/drawing/2014/main" id="{E6A399C3-03BE-33F9-B6A4-640BF4F4F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508" y="1268908"/>
            <a:ext cx="4166517" cy="492825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95BFE18-2C16-47D2-6429-069CEF0FA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490303">
            <a:off x="6771961" y="1840887"/>
            <a:ext cx="1109568" cy="128636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1CF28DC-257E-C370-92DD-71DD1C5569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412952">
            <a:off x="1538971" y="1888925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44249"/>
      </p:ext>
    </p:extLst>
  </p:cSld>
  <p:clrMapOvr>
    <a:masterClrMapping/>
  </p:clrMapOvr>
  <p:transition>
    <p:fade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B/12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14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BC135889-50F5-3C7E-4B74-30B6BCA62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05" y="1268908"/>
            <a:ext cx="5231907" cy="4928255"/>
          </a:xfrm>
          <a:prstGeom prst="rect">
            <a:avLst/>
          </a:prstGeom>
        </p:spPr>
      </p:pic>
      <p:pic>
        <p:nvPicPr>
          <p:cNvPr id="10" name="Obrázek 9" descr="Obsah obrázku text, dopis&#10;&#10;Popis byl vytvořen automaticky">
            <a:extLst>
              <a:ext uri="{FF2B5EF4-FFF2-40B4-BE49-F238E27FC236}">
                <a16:creationId xmlns:a16="http://schemas.microsoft.com/office/drawing/2014/main" id="{E6A399C3-03BE-33F9-B6A4-640BF4F4F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508" y="1268908"/>
            <a:ext cx="4166517" cy="492825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369328B-E4E0-1E4C-A947-274C182A3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526917" y="1980283"/>
            <a:ext cx="1109568" cy="128636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95BFE18-2C16-47D2-6429-069CEF0FA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490303">
            <a:off x="6771961" y="1840887"/>
            <a:ext cx="1109568" cy="128636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1CF28DC-257E-C370-92DD-71DD1C5569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412952">
            <a:off x="1538971" y="1888925"/>
            <a:ext cx="1109568" cy="128636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F711FEC-C0B6-1057-9D3F-57642E2D2F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2076" y="1977324"/>
            <a:ext cx="1286367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2077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cs-CZ" b="1" dirty="0"/>
              <a:t>Problém č. 1 – Seznam ZP</a:t>
            </a:r>
          </a:p>
          <a:p>
            <a:pPr marL="0" indent="0">
              <a:spcBef>
                <a:spcPts val="0"/>
              </a:spcBef>
              <a:buNone/>
            </a:pPr>
            <a:endParaRPr lang="cs-CZ" sz="1000" b="1" dirty="0"/>
          </a:p>
          <a:p>
            <a:pPr algn="just">
              <a:spcBef>
                <a:spcPts val="0"/>
              </a:spcBef>
            </a:pPr>
            <a:r>
              <a:rPr lang="cs-CZ" sz="1800" b="1" dirty="0"/>
              <a:t>V 377/2022 § 7 Obsah dokumentace používaných prostředků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b="0" i="0" dirty="0">
                <a:effectLst/>
              </a:rPr>
              <a:t>Dokumentace používaných prostředků, u kterých musí být prováděna instruktáž, prostředků, u kterých musí být na základě stanovení výrobce prováděna bezpečnostně technická kontrola, a prostředků, které jsou právním předpisem upravujícím oblast metrologie označeny jako pracovní měřidla stanovená, obsahuje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a)</a:t>
            </a:r>
            <a:r>
              <a:rPr lang="cs-CZ" sz="1800" b="0" i="0" dirty="0">
                <a:effectLst/>
              </a:rPr>
              <a:t> obchodní název prostředku,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b)</a:t>
            </a:r>
            <a:r>
              <a:rPr lang="cs-CZ" sz="1800" b="0" i="0" dirty="0">
                <a:effectLst/>
              </a:rPr>
              <a:t> doplněk názvu označující model prostředku, pokud existuje,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c)</a:t>
            </a:r>
            <a:r>
              <a:rPr lang="cs-CZ" sz="1800" b="0" i="0" dirty="0">
                <a:effectLst/>
              </a:rPr>
              <a:t> jedinečnou identifikaci prostředku; nebyla-li prostředku přidělena, tak identifikaci prostředku uvedením čísla šarže nebo sériového čísla prostředku, před kterým jsou uvedena slova „ČÍSLO ŠARŽE“ nebo „SÉRIOVÉ ČÍSLO“ nebo případně rovnocenný symbol,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d)</a:t>
            </a:r>
            <a:r>
              <a:rPr lang="cs-CZ" sz="1800" b="0" i="0" dirty="0">
                <a:effectLst/>
              </a:rPr>
              <a:t> označení rizikové třídy prostředku,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e)</a:t>
            </a:r>
            <a:r>
              <a:rPr lang="cs-CZ" sz="1800" b="0" i="0" dirty="0">
                <a:effectLst/>
              </a:rPr>
              <a:t> jméno nebo název výrobce,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f)</a:t>
            </a:r>
            <a:r>
              <a:rPr lang="cs-CZ" sz="1800" b="0" i="0" dirty="0">
                <a:effectLst/>
              </a:rPr>
              <a:t> jméno nebo název distributora, nebyl-li prostředek dodán přímo výrobcem,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g)</a:t>
            </a:r>
            <a:r>
              <a:rPr lang="cs-CZ" sz="1800" b="0" i="0" dirty="0">
                <a:effectLst/>
              </a:rPr>
              <a:t> datum uvedení prostředku do provozu a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h)</a:t>
            </a:r>
            <a:r>
              <a:rPr lang="cs-CZ" sz="1800" b="0" i="0" dirty="0">
                <a:effectLst/>
              </a:rPr>
              <a:t> záznam o provedených instruktážích, bezpečnostně technických kontrolách, opravách a revizích prostředku.</a:t>
            </a:r>
            <a:endParaRPr lang="cs-CZ" sz="180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11/55</a:t>
            </a:r>
          </a:p>
        </p:txBody>
      </p:sp>
    </p:spTree>
    <p:extLst>
      <p:ext uri="{BB962C8B-B14F-4D97-AF65-F5344CB8AC3E}">
        <p14:creationId xmlns:p14="http://schemas.microsoft.com/office/powerpoint/2010/main" val="2594206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B/12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14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BC135889-50F5-3C7E-4B74-30B6BCA62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05" y="1268908"/>
            <a:ext cx="5231907" cy="4928255"/>
          </a:xfrm>
          <a:prstGeom prst="rect">
            <a:avLst/>
          </a:prstGeom>
        </p:spPr>
      </p:pic>
      <p:pic>
        <p:nvPicPr>
          <p:cNvPr id="10" name="Obrázek 9" descr="Obsah obrázku text, dopis&#10;&#10;Popis byl vytvořen automaticky">
            <a:extLst>
              <a:ext uri="{FF2B5EF4-FFF2-40B4-BE49-F238E27FC236}">
                <a16:creationId xmlns:a16="http://schemas.microsoft.com/office/drawing/2014/main" id="{E6A399C3-03BE-33F9-B6A4-640BF4F4F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508" y="1268908"/>
            <a:ext cx="4166517" cy="492825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369328B-E4E0-1E4C-A947-274C182A3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526917" y="1980283"/>
            <a:ext cx="1109568" cy="128636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95BFE18-2C16-47D2-6429-069CEF0FA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490303">
            <a:off x="6771961" y="1840887"/>
            <a:ext cx="1109568" cy="128636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1CF28DC-257E-C370-92DD-71DD1C5569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412952">
            <a:off x="1538971" y="1888925"/>
            <a:ext cx="1109568" cy="128636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F711FEC-C0B6-1057-9D3F-57642E2D2F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2076" y="1977324"/>
            <a:ext cx="1286367" cy="110956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282194E-8376-4380-448E-89826ADD01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626104">
            <a:off x="3455261" y="1991941"/>
            <a:ext cx="1286367" cy="110956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00C1A13-3921-FCF8-5D21-A533559EE7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3631" y="1667135"/>
            <a:ext cx="1688738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05852"/>
      </p:ext>
    </p:extLst>
  </p:cSld>
  <p:clrMapOvr>
    <a:masterClrMapping/>
  </p:clrMapOvr>
  <p:transition>
    <p:fade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B/12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46/55</a:t>
            </a:r>
          </a:p>
        </p:txBody>
      </p:sp>
      <p:pic>
        <p:nvPicPr>
          <p:cNvPr id="10" name="Obrázek 9" descr="Obsah obrázku text, vizitka, snímek obrazovky&#10;&#10;Popis byl vytvořen automaticky">
            <a:extLst>
              <a:ext uri="{FF2B5EF4-FFF2-40B4-BE49-F238E27FC236}">
                <a16:creationId xmlns:a16="http://schemas.microsoft.com/office/drawing/2014/main" id="{F2AA7AAE-526A-4889-2D40-A4C5ED6F4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08" y="1019249"/>
            <a:ext cx="5143129" cy="3870459"/>
          </a:xfrm>
          <a:prstGeom prst="rect">
            <a:avLst/>
          </a:prstGeom>
        </p:spPr>
      </p:pic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F01825CE-4304-E9B3-3E15-91498CDD2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925" y="1171851"/>
            <a:ext cx="3980155" cy="3541489"/>
          </a:xfrm>
          <a:prstGeom prst="rect">
            <a:avLst/>
          </a:prstGeom>
        </p:spPr>
      </p:pic>
      <p:pic>
        <p:nvPicPr>
          <p:cNvPr id="14" name="Obrázek 13" descr="Obsah obrázku text&#10;&#10;Popis byl vytvořen automaticky">
            <a:extLst>
              <a:ext uri="{FF2B5EF4-FFF2-40B4-BE49-F238E27FC236}">
                <a16:creationId xmlns:a16="http://schemas.microsoft.com/office/drawing/2014/main" id="{AC9578F7-515A-014D-473D-F25F4E3C4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579" y="3848986"/>
            <a:ext cx="3046622" cy="2262117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501C6E3A-2084-79EB-FB9B-ED43F335A16B}"/>
              </a:ext>
            </a:extLst>
          </p:cNvPr>
          <p:cNvSpPr txBox="1"/>
          <p:nvPr/>
        </p:nvSpPr>
        <p:spPr>
          <a:xfrm>
            <a:off x="7102137" y="5119346"/>
            <a:ext cx="341790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400" b="1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Volně prodejný léčivý přípravek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cs-CZ" sz="2400" b="1" baseline="300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400" b="1" baseline="30000" dirty="0"/>
              <a:t>Registrační číslo SÚKL: 61/168/77-C</a:t>
            </a:r>
            <a:endParaRPr lang="cs-CZ" sz="2400" b="1" kern="1200" baseline="30000" dirty="0">
              <a:solidFill>
                <a:schemeClr val="tx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411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B/12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46/55</a:t>
            </a:r>
          </a:p>
        </p:txBody>
      </p:sp>
      <p:pic>
        <p:nvPicPr>
          <p:cNvPr id="10" name="Obrázek 9" descr="Obsah obrázku text, vizitka, snímek obrazovky&#10;&#10;Popis byl vytvořen automaticky">
            <a:extLst>
              <a:ext uri="{FF2B5EF4-FFF2-40B4-BE49-F238E27FC236}">
                <a16:creationId xmlns:a16="http://schemas.microsoft.com/office/drawing/2014/main" id="{F2AA7AAE-526A-4889-2D40-A4C5ED6F4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08" y="1019249"/>
            <a:ext cx="5143129" cy="3870459"/>
          </a:xfrm>
          <a:prstGeom prst="rect">
            <a:avLst/>
          </a:prstGeom>
        </p:spPr>
      </p:pic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F01825CE-4304-E9B3-3E15-91498CDD2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925" y="1171851"/>
            <a:ext cx="3980155" cy="3541489"/>
          </a:xfrm>
          <a:prstGeom prst="rect">
            <a:avLst/>
          </a:prstGeom>
        </p:spPr>
      </p:pic>
      <p:pic>
        <p:nvPicPr>
          <p:cNvPr id="14" name="Obrázek 13" descr="Obsah obrázku text&#10;&#10;Popis byl vytvořen automaticky">
            <a:extLst>
              <a:ext uri="{FF2B5EF4-FFF2-40B4-BE49-F238E27FC236}">
                <a16:creationId xmlns:a16="http://schemas.microsoft.com/office/drawing/2014/main" id="{AC9578F7-515A-014D-473D-F25F4E3C4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579" y="3848986"/>
            <a:ext cx="3046622" cy="2262117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501C6E3A-2084-79EB-FB9B-ED43F335A16B}"/>
              </a:ext>
            </a:extLst>
          </p:cNvPr>
          <p:cNvSpPr txBox="1"/>
          <p:nvPr/>
        </p:nvSpPr>
        <p:spPr>
          <a:xfrm>
            <a:off x="7102137" y="5119346"/>
            <a:ext cx="341790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400" b="1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Volně prodejný léčivý přípravek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cs-CZ" sz="2400" b="1" baseline="300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400" b="1" baseline="30000" dirty="0"/>
              <a:t>Registrační číslo SÚKL: 61/168/77-C</a:t>
            </a:r>
            <a:endParaRPr lang="cs-CZ" sz="2400" b="1" kern="1200" baseline="300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50B56E8-5BEB-601B-1D11-E35F33FFF0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1588" y="1449186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36103"/>
      </p:ext>
    </p:extLst>
  </p:cSld>
  <p:clrMapOvr>
    <a:masterClrMapping/>
  </p:clrMapOvr>
  <p:transition>
    <p:fade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B/12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46/55</a:t>
            </a:r>
          </a:p>
        </p:txBody>
      </p:sp>
      <p:pic>
        <p:nvPicPr>
          <p:cNvPr id="10" name="Obrázek 9" descr="Obsah obrázku text, vizitka, snímek obrazovky&#10;&#10;Popis byl vytvořen automaticky">
            <a:extLst>
              <a:ext uri="{FF2B5EF4-FFF2-40B4-BE49-F238E27FC236}">
                <a16:creationId xmlns:a16="http://schemas.microsoft.com/office/drawing/2014/main" id="{F2AA7AAE-526A-4889-2D40-A4C5ED6F4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08" y="1019249"/>
            <a:ext cx="5143129" cy="3870459"/>
          </a:xfrm>
          <a:prstGeom prst="rect">
            <a:avLst/>
          </a:prstGeom>
        </p:spPr>
      </p:pic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F01825CE-4304-E9B3-3E15-91498CDD2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925" y="1171851"/>
            <a:ext cx="3980155" cy="3541489"/>
          </a:xfrm>
          <a:prstGeom prst="rect">
            <a:avLst/>
          </a:prstGeom>
        </p:spPr>
      </p:pic>
      <p:pic>
        <p:nvPicPr>
          <p:cNvPr id="14" name="Obrázek 13" descr="Obsah obrázku text&#10;&#10;Popis byl vytvořen automaticky">
            <a:extLst>
              <a:ext uri="{FF2B5EF4-FFF2-40B4-BE49-F238E27FC236}">
                <a16:creationId xmlns:a16="http://schemas.microsoft.com/office/drawing/2014/main" id="{AC9578F7-515A-014D-473D-F25F4E3C4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579" y="3848986"/>
            <a:ext cx="3046622" cy="2262117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501C6E3A-2084-79EB-FB9B-ED43F335A16B}"/>
              </a:ext>
            </a:extLst>
          </p:cNvPr>
          <p:cNvSpPr txBox="1"/>
          <p:nvPr/>
        </p:nvSpPr>
        <p:spPr>
          <a:xfrm>
            <a:off x="7102137" y="5119346"/>
            <a:ext cx="341790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400" b="1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Volně prodejný léčivý přípravek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cs-CZ" sz="2400" b="1" baseline="300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400" b="1" baseline="30000" dirty="0"/>
              <a:t>Registrační číslo SÚKL: 61/168/77-C</a:t>
            </a:r>
            <a:endParaRPr lang="cs-CZ" sz="2400" b="1" kern="1200" baseline="300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50B56E8-5BEB-601B-1D11-E35F33FFF0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1588" y="1449186"/>
            <a:ext cx="1109568" cy="128636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86D4812-6B17-DCC0-401A-71F39B7A76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1665" y="3096535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73123"/>
      </p:ext>
    </p:extLst>
  </p:cSld>
  <p:clrMapOvr>
    <a:masterClrMapping/>
  </p:clrMapOvr>
  <p:transition>
    <p:fade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B/12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46/55</a:t>
            </a:r>
          </a:p>
        </p:txBody>
      </p:sp>
      <p:pic>
        <p:nvPicPr>
          <p:cNvPr id="10" name="Obrázek 9" descr="Obsah obrázku text, vizitka, snímek obrazovky&#10;&#10;Popis byl vytvořen automaticky">
            <a:extLst>
              <a:ext uri="{FF2B5EF4-FFF2-40B4-BE49-F238E27FC236}">
                <a16:creationId xmlns:a16="http://schemas.microsoft.com/office/drawing/2014/main" id="{F2AA7AAE-526A-4889-2D40-A4C5ED6F4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08" y="1019249"/>
            <a:ext cx="5143129" cy="3870459"/>
          </a:xfrm>
          <a:prstGeom prst="rect">
            <a:avLst/>
          </a:prstGeom>
        </p:spPr>
      </p:pic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F01825CE-4304-E9B3-3E15-91498CDD2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925" y="1171851"/>
            <a:ext cx="3980155" cy="3541489"/>
          </a:xfrm>
          <a:prstGeom prst="rect">
            <a:avLst/>
          </a:prstGeom>
        </p:spPr>
      </p:pic>
      <p:pic>
        <p:nvPicPr>
          <p:cNvPr id="14" name="Obrázek 13" descr="Obsah obrázku text&#10;&#10;Popis byl vytvořen automaticky">
            <a:extLst>
              <a:ext uri="{FF2B5EF4-FFF2-40B4-BE49-F238E27FC236}">
                <a16:creationId xmlns:a16="http://schemas.microsoft.com/office/drawing/2014/main" id="{AC9578F7-515A-014D-473D-F25F4E3C4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579" y="3848986"/>
            <a:ext cx="3046622" cy="2262117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501C6E3A-2084-79EB-FB9B-ED43F335A16B}"/>
              </a:ext>
            </a:extLst>
          </p:cNvPr>
          <p:cNvSpPr txBox="1"/>
          <p:nvPr/>
        </p:nvSpPr>
        <p:spPr>
          <a:xfrm>
            <a:off x="7102137" y="5119346"/>
            <a:ext cx="341790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400" b="1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Volně prodejný léčivý přípravek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cs-CZ" sz="2400" b="1" baseline="300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400" b="1" baseline="30000" dirty="0"/>
              <a:t>Registrační číslo SÚKL: 61/168/77-C</a:t>
            </a:r>
            <a:endParaRPr lang="cs-CZ" sz="2400" b="1" kern="1200" baseline="300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50B56E8-5BEB-601B-1D11-E35F33FFF0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1588" y="1449186"/>
            <a:ext cx="1109568" cy="128636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86D4812-6B17-DCC0-401A-71F39B7A76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1665" y="3096535"/>
            <a:ext cx="1109568" cy="1286367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45A7D668-E80D-A56D-5090-BCF5F36302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7089" y="4716774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18596"/>
      </p:ext>
    </p:extLst>
  </p:cSld>
  <p:clrMapOvr>
    <a:masterClrMapping/>
  </p:clrMapOvr>
  <p:transition>
    <p:fade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B/12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47/55</a:t>
            </a:r>
          </a:p>
        </p:txBody>
      </p:sp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F8D2980C-C27C-3293-A2DC-65C6EDA2A1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8089228"/>
              </p:ext>
            </p:extLst>
          </p:nvPr>
        </p:nvGraphicFramePr>
        <p:xfrm>
          <a:off x="200189" y="1248528"/>
          <a:ext cx="8170813" cy="3206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759285" imgH="2315968" progId="Word.Document.12">
                  <p:embed/>
                </p:oleObj>
              </mc:Choice>
              <mc:Fallback>
                <p:oleObj name="Document" r:id="rId3" imgW="5759285" imgH="231596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0189" y="1248528"/>
                        <a:ext cx="8170813" cy="3206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0CFFC18D-41A8-563C-35C2-4562A66BF7C9}"/>
              </a:ext>
            </a:extLst>
          </p:cNvPr>
          <p:cNvSpPr txBox="1"/>
          <p:nvPr/>
        </p:nvSpPr>
        <p:spPr>
          <a:xfrm>
            <a:off x="829559" y="4100316"/>
            <a:ext cx="1086910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Analýzou modelové situace dojdeme k následujícím výstupům: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tento sklad ZP musí být zajištěn monitoring teploty, vlhkosti i tlaku,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teplota v tomto skladu nesmí klesnout pod 10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 a zároveň nesmí překročit 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 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C,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vlhkost v tomto skladu nesmí klesnout pod 20 % a zároveň nesmí překročit 75 % (optimální 40 – 60 %),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tlak v tomto skladu nesmí klesnout pod 700 hPa a zároveň nesmí překročit 1 060 hPa (ČR 967,2 – 1057,2 hPa),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pokud musejí být v tomto skladu skladovány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AB0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sety, musejí být v prostoru s jiným teplotním režimem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tzn. např. navíc nákup chladničky do tohoto skladu (nebo uskladnění jinde v již existující chladničce).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9317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B/12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47/55</a:t>
            </a:r>
          </a:p>
        </p:txBody>
      </p:sp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F8D2980C-C27C-3293-A2DC-65C6EDA2A1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0189" y="1248528"/>
          <a:ext cx="8170813" cy="3206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759285" imgH="2315968" progId="Word.Document.12">
                  <p:embed/>
                </p:oleObj>
              </mc:Choice>
              <mc:Fallback>
                <p:oleObj name="Document" r:id="rId3" imgW="5759285" imgH="2315968" progId="Word.Document.12">
                  <p:embed/>
                  <p:pic>
                    <p:nvPicPr>
                      <p:cNvPr id="10" name="Objekt 9">
                        <a:extLst>
                          <a:ext uri="{FF2B5EF4-FFF2-40B4-BE49-F238E27FC236}">
                            <a16:creationId xmlns:a16="http://schemas.microsoft.com/office/drawing/2014/main" id="{F8D2980C-C27C-3293-A2DC-65C6EDA2A1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0189" y="1248528"/>
                        <a:ext cx="8170813" cy="3206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0CFFC18D-41A8-563C-35C2-4562A66BF7C9}"/>
              </a:ext>
            </a:extLst>
          </p:cNvPr>
          <p:cNvSpPr txBox="1"/>
          <p:nvPr/>
        </p:nvSpPr>
        <p:spPr>
          <a:xfrm>
            <a:off x="829559" y="4100316"/>
            <a:ext cx="1086910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Analýzou modelové situace dojdeme k následujícím výstupům: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tento sklad ZP </a:t>
            </a:r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musí být zajištěn monitoring teploty, vlhkosti i tlaku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teplota v tomto skladu nesmí klesnout pod 10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 a zároveň nesmí překročit 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 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C,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vlhkost v tomto skladu nesmí klesnout pod 20 % a zároveň nesmí překročit 75 % (optimální 40 – 60 %),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tlak v tomto skladu nesmí klesnout pod 700 hPa a zároveň nesmí překročit 1 060 hPa (ČR 967,2 – 1057,2 hPa),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pokud musejí být v tomto skladu skladovány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AB0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sety, musejí být v prostoru s jiným teplotním režimem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tzn. např. navíc nákup chladničky do tohoto skladu (nebo uskladnění jinde v již existující chladničce).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846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B/12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47/55</a:t>
            </a:r>
          </a:p>
        </p:txBody>
      </p:sp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F8D2980C-C27C-3293-A2DC-65C6EDA2A1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0189" y="1248528"/>
          <a:ext cx="8170813" cy="3206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759285" imgH="2315968" progId="Word.Document.12">
                  <p:embed/>
                </p:oleObj>
              </mc:Choice>
              <mc:Fallback>
                <p:oleObj name="Document" r:id="rId3" imgW="5759285" imgH="2315968" progId="Word.Document.12">
                  <p:embed/>
                  <p:pic>
                    <p:nvPicPr>
                      <p:cNvPr id="10" name="Objekt 9">
                        <a:extLst>
                          <a:ext uri="{FF2B5EF4-FFF2-40B4-BE49-F238E27FC236}">
                            <a16:creationId xmlns:a16="http://schemas.microsoft.com/office/drawing/2014/main" id="{F8D2980C-C27C-3293-A2DC-65C6EDA2A1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0189" y="1248528"/>
                        <a:ext cx="8170813" cy="3206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0CFFC18D-41A8-563C-35C2-4562A66BF7C9}"/>
              </a:ext>
            </a:extLst>
          </p:cNvPr>
          <p:cNvSpPr txBox="1"/>
          <p:nvPr/>
        </p:nvSpPr>
        <p:spPr>
          <a:xfrm>
            <a:off x="829559" y="4100316"/>
            <a:ext cx="1086910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Analýzou modelové situace dojdeme k následujícím výstupům: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tento sklad ZP </a:t>
            </a:r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musí být zajištěn monitoring teploty, vlhkosti i tlaku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teplota v tomto skladu nesmí klesnout </a:t>
            </a:r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 10 </a:t>
            </a:r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 a zároveň nesmí překročit 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 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vlhkost v tomto skladu nesmí klesnout pod 20 % a zároveň nesmí překročit 75 % (optimální 40 – 60 %),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tlak v tomto skladu nesmí klesnout pod 700 hPa a zároveň nesmí překročit 1 060 hPa (ČR 967,2 – 1057,2 hPa),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pokud musejí být v tomto skladu skladovány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AB0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sety, musejí být v prostoru s jiným teplotním režimem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tzn. např. navíc nákup chladničky do tohoto skladu (nebo uskladnění jinde v již existující chladničce).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295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B/12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47/55</a:t>
            </a:r>
          </a:p>
        </p:txBody>
      </p:sp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F8D2980C-C27C-3293-A2DC-65C6EDA2A1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0189" y="1248528"/>
          <a:ext cx="8170813" cy="3206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759285" imgH="2315968" progId="Word.Document.12">
                  <p:embed/>
                </p:oleObj>
              </mc:Choice>
              <mc:Fallback>
                <p:oleObj name="Document" r:id="rId3" imgW="5759285" imgH="2315968" progId="Word.Document.12">
                  <p:embed/>
                  <p:pic>
                    <p:nvPicPr>
                      <p:cNvPr id="10" name="Objekt 9">
                        <a:extLst>
                          <a:ext uri="{FF2B5EF4-FFF2-40B4-BE49-F238E27FC236}">
                            <a16:creationId xmlns:a16="http://schemas.microsoft.com/office/drawing/2014/main" id="{F8D2980C-C27C-3293-A2DC-65C6EDA2A1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0189" y="1248528"/>
                        <a:ext cx="8170813" cy="3206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0CFFC18D-41A8-563C-35C2-4562A66BF7C9}"/>
              </a:ext>
            </a:extLst>
          </p:cNvPr>
          <p:cNvSpPr txBox="1"/>
          <p:nvPr/>
        </p:nvSpPr>
        <p:spPr>
          <a:xfrm>
            <a:off x="829559" y="4100316"/>
            <a:ext cx="1086910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Analýzou modelové situace dojdeme k následujícím výstupům: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tento sklad ZP </a:t>
            </a:r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musí být zajištěn monitoring teploty, vlhkosti i tlaku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teplota v tomto skladu nesmí klesnout </a:t>
            </a:r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 10 </a:t>
            </a:r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 a zároveň nesmí překročit 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 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vlhkost v tomto skladu nesmí klesnout 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 20 % a zároveň nesmí překročit 75 % 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(optimální 40 – 60 %),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tlak v tomto skladu nesmí klesnout pod 700 hPa a zároveň nesmí překročit 1 060 hPa (ČR 967,2 – 1057,2 hPa),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pokud musejí být v tomto skladu skladovány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AB0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sety, musejí být v prostoru s jiným teplotním režimem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tzn. např. navíc nákup chladničky do tohoto skladu (nebo uskladnění jinde v již existující chladničce).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10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B/12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47/55</a:t>
            </a:r>
          </a:p>
        </p:txBody>
      </p:sp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F8D2980C-C27C-3293-A2DC-65C6EDA2A1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0189" y="1248528"/>
          <a:ext cx="8170813" cy="3206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759285" imgH="2315968" progId="Word.Document.12">
                  <p:embed/>
                </p:oleObj>
              </mc:Choice>
              <mc:Fallback>
                <p:oleObj name="Document" r:id="rId3" imgW="5759285" imgH="2315968" progId="Word.Document.12">
                  <p:embed/>
                  <p:pic>
                    <p:nvPicPr>
                      <p:cNvPr id="10" name="Objekt 9">
                        <a:extLst>
                          <a:ext uri="{FF2B5EF4-FFF2-40B4-BE49-F238E27FC236}">
                            <a16:creationId xmlns:a16="http://schemas.microsoft.com/office/drawing/2014/main" id="{F8D2980C-C27C-3293-A2DC-65C6EDA2A1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0189" y="1248528"/>
                        <a:ext cx="8170813" cy="3206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0CFFC18D-41A8-563C-35C2-4562A66BF7C9}"/>
              </a:ext>
            </a:extLst>
          </p:cNvPr>
          <p:cNvSpPr txBox="1"/>
          <p:nvPr/>
        </p:nvSpPr>
        <p:spPr>
          <a:xfrm>
            <a:off x="829559" y="4100316"/>
            <a:ext cx="1086910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Analýzou modelové situace dojdeme k následujícím výstupům: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tento sklad ZP </a:t>
            </a:r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musí být zajištěn monitoring teploty, vlhkosti i tlaku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teplota v tomto skladu nesmí klesnout </a:t>
            </a:r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 10 </a:t>
            </a:r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 a zároveň nesmí překročit 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 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vlhkost v tomto skladu nesmí klesnout 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 20 % a zároveň nesmí překročit 75 % 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(optimální 40 – 60 %),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tlak v tomto skladu nesmí klesnout 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 700 hPa a zároveň nesmí překročit 1 060 hPa 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(ČR 967,2 – 1057,2 hPa),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pokud musejí být v tomto skladu skladovány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AB0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sety, musejí být v prostoru s jiným teplotním režimem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tzn. např. navíc nákup chladničky do tohoto skladu (nebo uskladnění jinde v již existující chladničce).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830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cs-CZ" b="1" dirty="0"/>
              <a:t>Problém č. 1 – Seznam ZP</a:t>
            </a:r>
          </a:p>
          <a:p>
            <a:pPr marL="0" indent="0">
              <a:spcBef>
                <a:spcPts val="0"/>
              </a:spcBef>
              <a:buNone/>
            </a:pPr>
            <a:endParaRPr lang="cs-CZ" sz="1000" b="1" dirty="0"/>
          </a:p>
          <a:p>
            <a:pPr algn="just">
              <a:spcBef>
                <a:spcPts val="0"/>
              </a:spcBef>
            </a:pPr>
            <a:r>
              <a:rPr lang="cs-CZ" sz="1800" b="1" dirty="0"/>
              <a:t>V 377/2022 § 7 Obsah dokumentace používaných prostředků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b="0" i="0" dirty="0">
                <a:effectLst/>
              </a:rPr>
              <a:t>Dokumentace používaných prostředků, </a:t>
            </a:r>
            <a:r>
              <a:rPr lang="cs-CZ" sz="18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u kterých musí být prováděna instruktáž</a:t>
            </a:r>
            <a:r>
              <a:rPr lang="cs-CZ" sz="1800" b="0" i="0" dirty="0">
                <a:effectLst/>
              </a:rPr>
              <a:t>, prostředků, u kterých musí být na základě stanovení výrobce prováděna bezpečnostně technická kontrola, a prostředků, které jsou právním předpisem upravujícím oblast metrologie označeny jako pracovní měřidla stanovená, obsahuje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a)</a:t>
            </a:r>
            <a:r>
              <a:rPr lang="cs-CZ" sz="1800" b="0" i="0" dirty="0">
                <a:effectLst/>
              </a:rPr>
              <a:t> obchodní název prostředku,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b)</a:t>
            </a:r>
            <a:r>
              <a:rPr lang="cs-CZ" sz="1800" b="0" i="0" dirty="0">
                <a:effectLst/>
              </a:rPr>
              <a:t> doplněk názvu označující model prostředku, pokud existuje,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c)</a:t>
            </a:r>
            <a:r>
              <a:rPr lang="cs-CZ" sz="1800" b="0" i="0" dirty="0">
                <a:effectLst/>
              </a:rPr>
              <a:t> jedinečnou identifikaci prostředku; nebyla-li prostředku přidělena, tak identifikaci prostředku uvedením čísla šarže nebo sériového čísla prostředku, před kterým jsou uvedena slova „ČÍSLO ŠARŽE“ nebo „SÉRIOVÉ ČÍSLO“ nebo případně rovnocenný symbol,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d)</a:t>
            </a:r>
            <a:r>
              <a:rPr lang="cs-CZ" sz="1800" b="0" i="0" dirty="0">
                <a:effectLst/>
              </a:rPr>
              <a:t> označení rizikové třídy prostředku,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e)</a:t>
            </a:r>
            <a:r>
              <a:rPr lang="cs-CZ" sz="1800" b="0" i="0" dirty="0">
                <a:effectLst/>
              </a:rPr>
              <a:t> jméno nebo název výrobce,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f)</a:t>
            </a:r>
            <a:r>
              <a:rPr lang="cs-CZ" sz="1800" b="0" i="0" dirty="0">
                <a:effectLst/>
              </a:rPr>
              <a:t> jméno nebo název distributora, nebyl-li prostředek dodán přímo výrobcem,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g)</a:t>
            </a:r>
            <a:r>
              <a:rPr lang="cs-CZ" sz="1800" b="0" i="0" dirty="0">
                <a:effectLst/>
              </a:rPr>
              <a:t> datum uvedení prostředku do provozu a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h)</a:t>
            </a:r>
            <a:r>
              <a:rPr lang="cs-CZ" sz="1800" b="0" i="0" dirty="0">
                <a:effectLst/>
              </a:rPr>
              <a:t> záznam o provedených instruktážích, bezpečnostně technických kontrolách, opravách a revizích prostředku.</a:t>
            </a:r>
            <a:endParaRPr lang="cs-CZ" sz="180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11/55</a:t>
            </a:r>
          </a:p>
        </p:txBody>
      </p:sp>
    </p:spTree>
    <p:extLst>
      <p:ext uri="{BB962C8B-B14F-4D97-AF65-F5344CB8AC3E}">
        <p14:creationId xmlns:p14="http://schemas.microsoft.com/office/powerpoint/2010/main" val="365395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B/12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47/55</a:t>
            </a:r>
          </a:p>
        </p:txBody>
      </p:sp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F8D2980C-C27C-3293-A2DC-65C6EDA2A1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0189" y="1248528"/>
          <a:ext cx="8170813" cy="3206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759285" imgH="2315968" progId="Word.Document.12">
                  <p:embed/>
                </p:oleObj>
              </mc:Choice>
              <mc:Fallback>
                <p:oleObj name="Document" r:id="rId3" imgW="5759285" imgH="2315968" progId="Word.Document.12">
                  <p:embed/>
                  <p:pic>
                    <p:nvPicPr>
                      <p:cNvPr id="10" name="Objekt 9">
                        <a:extLst>
                          <a:ext uri="{FF2B5EF4-FFF2-40B4-BE49-F238E27FC236}">
                            <a16:creationId xmlns:a16="http://schemas.microsoft.com/office/drawing/2014/main" id="{F8D2980C-C27C-3293-A2DC-65C6EDA2A1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0189" y="1248528"/>
                        <a:ext cx="8170813" cy="3206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0CFFC18D-41A8-563C-35C2-4562A66BF7C9}"/>
              </a:ext>
            </a:extLst>
          </p:cNvPr>
          <p:cNvSpPr txBox="1"/>
          <p:nvPr/>
        </p:nvSpPr>
        <p:spPr>
          <a:xfrm>
            <a:off x="829559" y="4100316"/>
            <a:ext cx="1086910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Analýzou modelové situace dojdeme k následujícím výstupům: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tento sklad ZP </a:t>
            </a:r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musí být zajištěn monitoring teploty, vlhkosti i tlaku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teplota v tomto skladu nesmí klesnout </a:t>
            </a:r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 10 </a:t>
            </a:r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 a zároveň nesmí překročit 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 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vlhkost v tomto skladu nesmí klesnout 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 20 % a zároveň nesmí překročit 75 % 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(optimální 40 – 60 %),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tlak v tomto skladu nesmí klesnout 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 700 hPa a zároveň nesmí překročit 1 060 hPa 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(ČR 967,2 – 1057,2 hPa),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pokud musejí být v tomto skladu skladovány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AB0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sety, musejí být 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prostoru s jiným teplotním režimem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tzn. např. navíc nákup chladničky do tohoto skladu (nebo uskladnění jinde v již existující chladničce).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499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4DF44B79-8B34-DE22-54B6-CE86636A6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625" y="3018408"/>
            <a:ext cx="7415775" cy="328719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B/12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cs-CZ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Info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 návodu</a:t>
            </a:r>
          </a:p>
          <a:p>
            <a:pPr algn="just">
              <a:spcBef>
                <a:spcPts val="0"/>
              </a:spcBef>
            </a:pPr>
            <a:r>
              <a:rPr lang="cs-CZ" b="0" i="0" dirty="0" err="1">
                <a:cs typeface="Times New Roman" panose="02020603050405020304" pitchFamily="18" charset="0"/>
              </a:rPr>
              <a:t>Info</a:t>
            </a:r>
            <a:r>
              <a:rPr lang="cs-CZ" b="0" i="0" dirty="0">
                <a:cs typeface="Times New Roman" panose="02020603050405020304" pitchFamily="18" charset="0"/>
              </a:rPr>
              <a:t> </a:t>
            </a:r>
            <a:r>
              <a:rPr lang="cs-CZ" dirty="0">
                <a:cs typeface="Times New Roman" panose="02020603050405020304" pitchFamily="18" charset="0"/>
              </a:rPr>
              <a:t>na obalu</a:t>
            </a:r>
          </a:p>
          <a:p>
            <a:pPr algn="just">
              <a:spcBef>
                <a:spcPts val="0"/>
              </a:spcBef>
            </a:pPr>
            <a:r>
              <a:rPr lang="cs-CZ" b="0" i="0" dirty="0">
                <a:cs typeface="Times New Roman" panose="02020603050405020304" pitchFamily="18" charset="0"/>
              </a:rPr>
              <a:t>Piktogramy</a:t>
            </a:r>
            <a:endParaRPr lang="cs-CZ" b="0" i="0" dirty="0">
              <a:effectLst/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48/55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D2847A9-EC23-AFC6-61BE-FBEDDBA0C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622902"/>
            <a:ext cx="5705740" cy="122715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DD2C3A0-7AEF-3812-A891-AB4C8FBEB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625" y="1359244"/>
            <a:ext cx="1025376" cy="99333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D1D93B8-9F75-DDE3-F06B-1072149154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2435" y="1356347"/>
            <a:ext cx="891845" cy="98938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790ABAF-EB8A-F9F1-816B-A2934D89A0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0633" y="1487051"/>
            <a:ext cx="958226" cy="98938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5F17304-B857-8EB4-9060-C927FEFA72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6855" y="4449806"/>
            <a:ext cx="1030513" cy="106322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02B4FD7-3604-EE33-BBA6-63DF355297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0174" y="4480832"/>
            <a:ext cx="1041079" cy="104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78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B/12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15</a:t>
            </a:r>
          </a:p>
        </p:txBody>
      </p:sp>
      <p:pic>
        <p:nvPicPr>
          <p:cNvPr id="8" name="Obrázek 7" descr="Obsah obrázku text, účtenka&#10;&#10;Popis byl vytvořen automaticky">
            <a:extLst>
              <a:ext uri="{FF2B5EF4-FFF2-40B4-BE49-F238E27FC236}">
                <a16:creationId xmlns:a16="http://schemas.microsoft.com/office/drawing/2014/main" id="{19AD0B2E-0D98-A337-D4D7-4312036CF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53" y="1268908"/>
            <a:ext cx="5711294" cy="498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60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B/12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15</a:t>
            </a:r>
          </a:p>
        </p:txBody>
      </p:sp>
      <p:pic>
        <p:nvPicPr>
          <p:cNvPr id="8" name="Obrázek 7" descr="Obsah obrázku text, účtenka&#10;&#10;Popis byl vytvořen automaticky">
            <a:extLst>
              <a:ext uri="{FF2B5EF4-FFF2-40B4-BE49-F238E27FC236}">
                <a16:creationId xmlns:a16="http://schemas.microsoft.com/office/drawing/2014/main" id="{19AD0B2E-0D98-A337-D4D7-4312036CF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53" y="1268908"/>
            <a:ext cx="5711294" cy="498451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BD9213F-CD1D-61BC-EB6C-18AA9B3C1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649" y="1178572"/>
            <a:ext cx="554784" cy="6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83961"/>
      </p:ext>
    </p:extLst>
  </p:cSld>
  <p:clrMapOvr>
    <a:masterClrMapping/>
  </p:clrMapOvr>
  <p:transition>
    <p:fade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B/12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15</a:t>
            </a:r>
          </a:p>
        </p:txBody>
      </p:sp>
      <p:pic>
        <p:nvPicPr>
          <p:cNvPr id="8" name="Obrázek 7" descr="Obsah obrázku text, účtenka&#10;&#10;Popis byl vytvořen automaticky">
            <a:extLst>
              <a:ext uri="{FF2B5EF4-FFF2-40B4-BE49-F238E27FC236}">
                <a16:creationId xmlns:a16="http://schemas.microsoft.com/office/drawing/2014/main" id="{19AD0B2E-0D98-A337-D4D7-4312036CF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53" y="1268908"/>
            <a:ext cx="5711294" cy="498451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BD9213F-CD1D-61BC-EB6C-18AA9B3C1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649" y="1178572"/>
            <a:ext cx="554784" cy="643184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9EF84727-1C5D-31B7-1ECD-02814B1AD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0686" y="1645098"/>
            <a:ext cx="554784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88286"/>
      </p:ext>
    </p:extLst>
  </p:cSld>
  <p:clrMapOvr>
    <a:masterClrMapping/>
  </p:clrMapOvr>
  <p:transition>
    <p:fade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B/12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15</a:t>
            </a:r>
          </a:p>
        </p:txBody>
      </p:sp>
      <p:pic>
        <p:nvPicPr>
          <p:cNvPr id="8" name="Obrázek 7" descr="Obsah obrázku text, účtenka&#10;&#10;Popis byl vytvořen automaticky">
            <a:extLst>
              <a:ext uri="{FF2B5EF4-FFF2-40B4-BE49-F238E27FC236}">
                <a16:creationId xmlns:a16="http://schemas.microsoft.com/office/drawing/2014/main" id="{19AD0B2E-0D98-A337-D4D7-4312036CF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53" y="1268908"/>
            <a:ext cx="5711294" cy="498451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BD9213F-CD1D-61BC-EB6C-18AA9B3C1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649" y="1178572"/>
            <a:ext cx="554784" cy="64318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84D34E90-B94C-A7A3-9112-1FE686C120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6988" y="5269024"/>
            <a:ext cx="554784" cy="640135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9EF84727-1C5D-31B7-1ECD-02814B1AD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0686" y="1645098"/>
            <a:ext cx="554784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88980"/>
      </p:ext>
    </p:extLst>
  </p:cSld>
  <p:clrMapOvr>
    <a:masterClrMapping/>
  </p:clrMapOvr>
  <p:transition>
    <p:fade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B/12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15</a:t>
            </a:r>
          </a:p>
        </p:txBody>
      </p:sp>
      <p:pic>
        <p:nvPicPr>
          <p:cNvPr id="8" name="Obrázek 7" descr="Obsah obrázku text, účtenka&#10;&#10;Popis byl vytvořen automaticky">
            <a:extLst>
              <a:ext uri="{FF2B5EF4-FFF2-40B4-BE49-F238E27FC236}">
                <a16:creationId xmlns:a16="http://schemas.microsoft.com/office/drawing/2014/main" id="{19AD0B2E-0D98-A337-D4D7-4312036CF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53" y="1268908"/>
            <a:ext cx="5711294" cy="498451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BD9213F-CD1D-61BC-EB6C-18AA9B3C1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649" y="1178572"/>
            <a:ext cx="554784" cy="64318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84D34E90-B94C-A7A3-9112-1FE686C120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6988" y="5269024"/>
            <a:ext cx="554784" cy="640135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9A2FCAB0-DB8D-00B2-C6EA-C95C56613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6748" y="4774975"/>
            <a:ext cx="554784" cy="640135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9EF84727-1C5D-31B7-1ECD-02814B1AD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0686" y="1645098"/>
            <a:ext cx="554784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73564"/>
      </p:ext>
    </p:extLst>
  </p:cSld>
  <p:clrMapOvr>
    <a:masterClrMapping/>
  </p:clrMapOvr>
  <p:transition>
    <p:fade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B/12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15</a:t>
            </a:r>
          </a:p>
        </p:txBody>
      </p:sp>
      <p:pic>
        <p:nvPicPr>
          <p:cNvPr id="8" name="Obrázek 7" descr="Obsah obrázku text, účtenka&#10;&#10;Popis byl vytvořen automaticky">
            <a:extLst>
              <a:ext uri="{FF2B5EF4-FFF2-40B4-BE49-F238E27FC236}">
                <a16:creationId xmlns:a16="http://schemas.microsoft.com/office/drawing/2014/main" id="{19AD0B2E-0D98-A337-D4D7-4312036CF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53" y="1268908"/>
            <a:ext cx="5711294" cy="498451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BD9213F-CD1D-61BC-EB6C-18AA9B3C1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649" y="1178572"/>
            <a:ext cx="554784" cy="64318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84D34E90-B94C-A7A3-9112-1FE686C120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6988" y="5269024"/>
            <a:ext cx="554784" cy="640135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41D7F730-CE4E-C74C-8B91-D8A5EC45F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0996" y="4206267"/>
            <a:ext cx="554784" cy="640135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9A2FCAB0-DB8D-00B2-C6EA-C95C56613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6748" y="4774975"/>
            <a:ext cx="554784" cy="640135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9EF84727-1C5D-31B7-1ECD-02814B1AD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0686" y="1645098"/>
            <a:ext cx="554784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12650"/>
      </p:ext>
    </p:extLst>
  </p:cSld>
  <p:clrMapOvr>
    <a:masterClrMapping/>
  </p:clrMapOvr>
  <p:transition>
    <p:fade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B/12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15</a:t>
            </a:r>
          </a:p>
        </p:txBody>
      </p:sp>
      <p:pic>
        <p:nvPicPr>
          <p:cNvPr id="8" name="Obrázek 7" descr="Obsah obrázku text, účtenka&#10;&#10;Popis byl vytvořen automaticky">
            <a:extLst>
              <a:ext uri="{FF2B5EF4-FFF2-40B4-BE49-F238E27FC236}">
                <a16:creationId xmlns:a16="http://schemas.microsoft.com/office/drawing/2014/main" id="{19AD0B2E-0D98-A337-D4D7-4312036CF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53" y="1268908"/>
            <a:ext cx="5711294" cy="498451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BD9213F-CD1D-61BC-EB6C-18AA9B3C1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649" y="1178572"/>
            <a:ext cx="554784" cy="64318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B60CD8B8-7950-EED7-4C79-833F71A9CC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394485" y="3511916"/>
            <a:ext cx="369868" cy="426771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84D34E90-B94C-A7A3-9112-1FE686C120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6988" y="5269024"/>
            <a:ext cx="554784" cy="640135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41D7F730-CE4E-C74C-8B91-D8A5EC45F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0996" y="4206267"/>
            <a:ext cx="554784" cy="640135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9A2FCAB0-DB8D-00B2-C6EA-C95C56613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6748" y="4774975"/>
            <a:ext cx="554784" cy="640135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9EF84727-1C5D-31B7-1ECD-02814B1AD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0686" y="1645098"/>
            <a:ext cx="554784" cy="640135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8F21A75F-52BC-9553-0ED4-0DE6235B5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9167" y="3540367"/>
            <a:ext cx="426757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02546"/>
      </p:ext>
    </p:extLst>
  </p:cSld>
  <p:clrMapOvr>
    <a:masterClrMapping/>
  </p:clrMapOvr>
  <p:transition>
    <p:fade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B/12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15</a:t>
            </a:r>
          </a:p>
        </p:txBody>
      </p:sp>
      <p:pic>
        <p:nvPicPr>
          <p:cNvPr id="8" name="Obrázek 7" descr="Obsah obrázku text, účtenka&#10;&#10;Popis byl vytvořen automaticky">
            <a:extLst>
              <a:ext uri="{FF2B5EF4-FFF2-40B4-BE49-F238E27FC236}">
                <a16:creationId xmlns:a16="http://schemas.microsoft.com/office/drawing/2014/main" id="{19AD0B2E-0D98-A337-D4D7-4312036CF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53" y="1268908"/>
            <a:ext cx="5711294" cy="498451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BD9213F-CD1D-61BC-EB6C-18AA9B3C1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649" y="1178572"/>
            <a:ext cx="554784" cy="64318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B60CD8B8-7950-EED7-4C79-833F71A9CC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394485" y="3511916"/>
            <a:ext cx="369868" cy="426771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84D34E90-B94C-A7A3-9112-1FE686C120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6988" y="5269024"/>
            <a:ext cx="554784" cy="640135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41D7F730-CE4E-C74C-8B91-D8A5EC45F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0996" y="4206267"/>
            <a:ext cx="554784" cy="640135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9A2FCAB0-DB8D-00B2-C6EA-C95C56613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6748" y="4774975"/>
            <a:ext cx="554784" cy="640135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9EF84727-1C5D-31B7-1ECD-02814B1AD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0686" y="1645098"/>
            <a:ext cx="554784" cy="640135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8F21A75F-52BC-9553-0ED4-0DE6235B5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9167" y="3540367"/>
            <a:ext cx="426757" cy="36579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DA75D78-8951-5479-4955-189674D792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8121" y="3540367"/>
            <a:ext cx="426757" cy="36579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28BEB8F-E8F9-9FEC-B144-8CA6225875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1256" y="3540367"/>
            <a:ext cx="426757" cy="36579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6EC1F11-8D71-DCFF-E7E2-648C706928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4380" y="3540367"/>
            <a:ext cx="426757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2171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cs-CZ" b="1" dirty="0"/>
              <a:t>Problém č. 1 – Seznam ZP</a:t>
            </a:r>
          </a:p>
          <a:p>
            <a:pPr marL="0" indent="0">
              <a:spcBef>
                <a:spcPts val="0"/>
              </a:spcBef>
              <a:buNone/>
            </a:pPr>
            <a:endParaRPr lang="cs-CZ" sz="1000" b="1" dirty="0"/>
          </a:p>
          <a:p>
            <a:pPr algn="just">
              <a:spcBef>
                <a:spcPts val="0"/>
              </a:spcBef>
            </a:pPr>
            <a:r>
              <a:rPr lang="cs-CZ" sz="1800" b="1" dirty="0"/>
              <a:t>V 377/2022 § 7 Obsah dokumentace používaných prostředků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b="0" i="0" dirty="0">
                <a:effectLst/>
              </a:rPr>
              <a:t>Dokumentace používaných prostředků, </a:t>
            </a:r>
            <a:r>
              <a:rPr lang="cs-CZ" sz="18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u kterých musí být prováděna instruktáž</a:t>
            </a:r>
            <a:r>
              <a:rPr lang="cs-CZ" sz="1800" b="0" i="0" dirty="0">
                <a:effectLst/>
              </a:rPr>
              <a:t>, prostředků, u kterých musí být na základě stanovení výrobce prováděna </a:t>
            </a:r>
            <a:r>
              <a:rPr lang="cs-CZ" sz="18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bezpečnostně technická kontrola</a:t>
            </a:r>
            <a:r>
              <a:rPr lang="cs-CZ" sz="1800" b="0" i="0" dirty="0">
                <a:effectLst/>
              </a:rPr>
              <a:t>, a prostředků, které jsou právním předpisem upravujícím oblast metrologie označeny jako pracovní měřidla stanovená, obsahuje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a)</a:t>
            </a:r>
            <a:r>
              <a:rPr lang="cs-CZ" sz="1800" b="0" i="0" dirty="0">
                <a:effectLst/>
              </a:rPr>
              <a:t> obchodní název prostředku,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b)</a:t>
            </a:r>
            <a:r>
              <a:rPr lang="cs-CZ" sz="1800" b="0" i="0" dirty="0">
                <a:effectLst/>
              </a:rPr>
              <a:t> doplněk názvu označující model prostředku, pokud existuje,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c)</a:t>
            </a:r>
            <a:r>
              <a:rPr lang="cs-CZ" sz="1800" b="0" i="0" dirty="0">
                <a:effectLst/>
              </a:rPr>
              <a:t> jedinečnou identifikaci prostředku; nebyla-li prostředku přidělena, tak identifikaci prostředku uvedením čísla šarže nebo sériového čísla prostředku, před kterým jsou uvedena slova „ČÍSLO ŠARŽE“ nebo „SÉRIOVÉ ČÍSLO“ nebo případně rovnocenný symbol,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d)</a:t>
            </a:r>
            <a:r>
              <a:rPr lang="cs-CZ" sz="1800" b="0" i="0" dirty="0">
                <a:effectLst/>
              </a:rPr>
              <a:t> označení rizikové třídy prostředku,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e)</a:t>
            </a:r>
            <a:r>
              <a:rPr lang="cs-CZ" sz="1800" b="0" i="0" dirty="0">
                <a:effectLst/>
              </a:rPr>
              <a:t> jméno nebo název výrobce,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f)</a:t>
            </a:r>
            <a:r>
              <a:rPr lang="cs-CZ" sz="1800" b="0" i="0" dirty="0">
                <a:effectLst/>
              </a:rPr>
              <a:t> jméno nebo název distributora, nebyl-li prostředek dodán přímo výrobcem,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g)</a:t>
            </a:r>
            <a:r>
              <a:rPr lang="cs-CZ" sz="1800" b="0" i="0" dirty="0">
                <a:effectLst/>
              </a:rPr>
              <a:t> datum uvedení prostředku do provozu a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h)</a:t>
            </a:r>
            <a:r>
              <a:rPr lang="cs-CZ" sz="1800" b="0" i="0" dirty="0">
                <a:effectLst/>
              </a:rPr>
              <a:t> záznam o provedených instruktážích, bezpečnostně technických kontrolách, opravách a revizích prostředku.</a:t>
            </a:r>
            <a:endParaRPr lang="cs-CZ" sz="180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11/55</a:t>
            </a:r>
          </a:p>
        </p:txBody>
      </p:sp>
    </p:spTree>
    <p:extLst>
      <p:ext uri="{BB962C8B-B14F-4D97-AF65-F5344CB8AC3E}">
        <p14:creationId xmlns:p14="http://schemas.microsoft.com/office/powerpoint/2010/main" val="168481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C/12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err="1"/>
              <a:t>SSP</a:t>
            </a:r>
            <a:r>
              <a:rPr lang="cs-CZ" b="1" dirty="0"/>
              <a:t> – C) Monitorovací systém</a:t>
            </a:r>
          </a:p>
          <a:p>
            <a:pPr marL="0" indent="0" algn="just">
              <a:spcBef>
                <a:spcPts val="0"/>
              </a:spcBef>
              <a:buNone/>
            </a:pPr>
            <a:endParaRPr lang="cs-CZ" sz="1000" b="1" dirty="0"/>
          </a:p>
          <a:p>
            <a:pPr algn="just">
              <a:spcBef>
                <a:spcPts val="0"/>
              </a:spcBef>
            </a:pPr>
            <a:r>
              <a:rPr lang="cs-CZ" b="0" i="0" dirty="0">
                <a:cs typeface="Times New Roman" panose="02020603050405020304" pitchFamily="18" charset="0"/>
              </a:rPr>
              <a:t>Dle reálných podmínek a potřeb skladu/oddělení/nemocnice navrhnout optimální způsob řešení monitoringu pro daný sklad/oddělení/nemocnici</a:t>
            </a:r>
          </a:p>
          <a:p>
            <a:pPr algn="just">
              <a:spcBef>
                <a:spcPts val="0"/>
              </a:spcBef>
            </a:pPr>
            <a:r>
              <a:rPr lang="cs-CZ" dirty="0">
                <a:cs typeface="Times New Roman" panose="02020603050405020304" pitchFamily="18" charset="0"/>
              </a:rPr>
              <a:t>Široká škála možností </a:t>
            </a:r>
            <a:r>
              <a:rPr lang="cs-CZ" b="0" i="0" dirty="0">
                <a:cs typeface="Times New Roman" panose="02020603050405020304" pitchFamily="18" charset="0"/>
              </a:rPr>
              <a:t>– MIN/MAX teploměry, vlhkoměry, barometry, dataloggery, elektronická mono/polyfunkční měřidla, monitorovací systémy (nastavení různých mezí, alarmů, hlídaní otevřených dveří, přístupová práva, perioda ukládání atd.)</a:t>
            </a:r>
          </a:p>
          <a:p>
            <a:pPr algn="just">
              <a:spcBef>
                <a:spcPts val="0"/>
              </a:spcBef>
            </a:pPr>
            <a:r>
              <a:rPr lang="cs-CZ" dirty="0">
                <a:cs typeface="Times New Roman" panose="02020603050405020304" pitchFamily="18" charset="0"/>
              </a:rPr>
              <a:t>Řešením </a:t>
            </a:r>
            <a:r>
              <a:rPr lang="cs-CZ" b="0" i="0" dirty="0">
                <a:cs typeface="Times New Roman" panose="02020603050405020304" pitchFamily="18" charset="0"/>
              </a:rPr>
              <a:t>může být i „chytrá“ klimatizace</a:t>
            </a:r>
          </a:p>
          <a:p>
            <a:pPr algn="just">
              <a:spcBef>
                <a:spcPts val="0"/>
              </a:spcBef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Možností finálního řešení je nepřeberné množství, ale vždy musí být systém schopen poskytovat validní data - </a:t>
            </a: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á-li tomu tak být, pak musí být postaven z kalibrovatelných / validovatelných / kontrolovatelných prvků.</a:t>
            </a:r>
            <a:endParaRPr lang="cs-CZ" b="0" i="0" dirty="0"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cs-CZ" dirty="0">
                <a:effectLst/>
                <a:cs typeface="Times New Roman" panose="02020603050405020304" pitchFamily="18" charset="0"/>
              </a:rPr>
              <a:t>Monitoring nesmí být samoúčelný – smysluplný systém násl</a:t>
            </a:r>
            <a:r>
              <a:rPr lang="cs-CZ" dirty="0">
                <a:cs typeface="Times New Roman" panose="02020603050405020304" pitchFamily="18" charset="0"/>
              </a:rPr>
              <a:t>edných opatření včetně kompetencí opravňujících k řešení vzniklých problémů – řešení tzv. „NU“</a:t>
            </a:r>
            <a:endParaRPr lang="cs-CZ" b="0" i="0" dirty="0">
              <a:effectLst/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49/55</a:t>
            </a:r>
          </a:p>
        </p:txBody>
      </p:sp>
    </p:spTree>
    <p:extLst>
      <p:ext uri="{BB962C8B-B14F-4D97-AF65-F5344CB8AC3E}">
        <p14:creationId xmlns:p14="http://schemas.microsoft.com/office/powerpoint/2010/main" val="193106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D/12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Problém č. 12 – Správná skladovací praxe</a:t>
            </a:r>
          </a:p>
          <a:p>
            <a:pPr marL="0" indent="0" algn="just">
              <a:spcBef>
                <a:spcPts val="0"/>
              </a:spcBef>
              <a:buNone/>
            </a:pPr>
            <a:endParaRPr lang="cs-CZ" sz="1000" b="1" dirty="0"/>
          </a:p>
          <a:p>
            <a:pPr algn="just">
              <a:spcBef>
                <a:spcPts val="0"/>
              </a:spcBef>
            </a:pPr>
            <a:r>
              <a:rPr lang="cs-CZ" sz="1800" b="1" dirty="0"/>
              <a:t>Z 375/2022 § 38 Obecná ustanovení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(1)</a:t>
            </a:r>
            <a:r>
              <a:rPr lang="cs-CZ" sz="1800" b="0" i="0" dirty="0">
                <a:effectLst/>
              </a:rPr>
              <a:t> Prostředek nelze použít, pokud se jedná o prostředek,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a)</a:t>
            </a:r>
            <a:r>
              <a:rPr lang="cs-CZ" sz="1800" b="0" i="0" dirty="0">
                <a:effectLst/>
              </a:rPr>
              <a:t> který je uvedený na trh v rozporu s nařízením o zdravotnických prostředcích v případě zdravotnických prostředků nebo s nařízením o diagnostických zdravotnických prostředcích in vitro v případě diagnostických zdravotnických prostředků in vitro, a osoba, která takový prostředek používá, o této skutečnosti věděla nebo měla a mohla vědět,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b)</a:t>
            </a:r>
            <a:r>
              <a:rPr lang="cs-CZ" sz="1800" b="0" i="0" dirty="0">
                <a:effectLst/>
              </a:rPr>
              <a:t> u něhož existuje důvodné podezření, že bezpečnost a zdraví pacientů nebo třetích osob jsou ohroženy, a to i v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cs-CZ" sz="1800" b="0" i="0" dirty="0">
                <a:effectLst/>
              </a:rPr>
              <a:t>případě, že prostředek je řádně instalován, popřípadě zaveden do lidského těla, udržován a používán v souladu 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cs-CZ" sz="1800" b="0" i="0" dirty="0">
                <a:effectLst/>
              </a:rPr>
              <a:t>určeným účelem,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c)</a:t>
            </a:r>
            <a:r>
              <a:rPr lang="cs-CZ" sz="1800" b="0" i="0" dirty="0">
                <a:effectLst/>
              </a:rPr>
              <a:t> kterému uplynula lhůta pro bezpečné použití nebo implantaci,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d)</a:t>
            </a:r>
            <a:r>
              <a:rPr lang="cs-CZ" sz="1800" b="0" i="0" dirty="0">
                <a:effectLst/>
              </a:rPr>
              <a:t> který má z hlediska své výroby nedostatky, které mohou vést k ohrožení zdraví pacientů nebo třetích osob, nebo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e)</a:t>
            </a:r>
            <a:r>
              <a:rPr lang="cs-CZ" sz="1800" b="0" i="0" dirty="0">
                <a:effectLst/>
              </a:rPr>
              <a:t> u něhož může být ohrožena bezpečnost nebo ovlivněna jeho účinnost nebo funkční způsobilost v důsledku zjevně porušené celistvosti originálního balení.</a:t>
            </a:r>
          </a:p>
          <a:p>
            <a:pPr marL="0" indent="0" algn="just">
              <a:spcBef>
                <a:spcPts val="0"/>
              </a:spcBef>
              <a:buNone/>
            </a:pPr>
            <a:endParaRPr lang="cs-CZ" sz="1800" b="0" i="0" dirty="0">
              <a:effectLst/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50/55</a:t>
            </a:r>
          </a:p>
        </p:txBody>
      </p:sp>
    </p:spTree>
    <p:extLst>
      <p:ext uri="{BB962C8B-B14F-4D97-AF65-F5344CB8AC3E}">
        <p14:creationId xmlns:p14="http://schemas.microsoft.com/office/powerpoint/2010/main" val="2075219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D/12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Problém č. 12 – Správná skladovací praxe</a:t>
            </a:r>
          </a:p>
          <a:p>
            <a:pPr marL="0" indent="0" algn="just">
              <a:spcBef>
                <a:spcPts val="0"/>
              </a:spcBef>
              <a:buNone/>
            </a:pPr>
            <a:endParaRPr lang="cs-CZ" sz="1000" b="1" dirty="0"/>
          </a:p>
          <a:p>
            <a:pPr algn="just">
              <a:spcBef>
                <a:spcPts val="0"/>
              </a:spcBef>
            </a:pPr>
            <a:r>
              <a:rPr lang="cs-CZ" sz="1800" b="1" dirty="0"/>
              <a:t>Z 375/2022 § 38 Obecná ustanovení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(1)</a:t>
            </a:r>
            <a:r>
              <a:rPr lang="cs-CZ" sz="1800" b="0" i="0" dirty="0">
                <a:effectLst/>
              </a:rPr>
              <a:t> Prostředek nelze použít, pokud se jedná o prostředek,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a)</a:t>
            </a:r>
            <a:r>
              <a:rPr lang="cs-CZ" sz="1800" b="0" i="0" dirty="0">
                <a:effectLst/>
              </a:rPr>
              <a:t> který je uvedený na trh v rozporu s nařízením o zdravotnických prostředcích v případě zdravotnických prostředků nebo s nařízením o diagnostických zdravotnických prostředcích in vitro v případě diagnostických zdravotnických prostředků in vitro, a osoba, která takový prostředek používá, o této skutečnosti věděla nebo měla a mohla vědět,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b)</a:t>
            </a:r>
            <a:r>
              <a:rPr lang="cs-CZ" sz="1800" b="0" i="0" dirty="0">
                <a:effectLst/>
              </a:rPr>
              <a:t> u něhož existuje důvodné podezření, že bezpečnost a zdraví pacientů nebo třetích osob jsou ohroženy, a to i v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cs-CZ" sz="1800" b="0" i="0" dirty="0">
                <a:effectLst/>
              </a:rPr>
              <a:t>případě, že prostředek je řádně instalován, popřípadě zaveden do lidského těla, udržován a používán v souladu 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cs-CZ" sz="1800" b="0" i="0" dirty="0">
                <a:effectLst/>
              </a:rPr>
              <a:t>určeným účelem,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c)</a:t>
            </a:r>
            <a:r>
              <a:rPr lang="cs-CZ" sz="1800" b="0" i="0" dirty="0">
                <a:effectLst/>
              </a:rPr>
              <a:t> </a:t>
            </a:r>
            <a:r>
              <a:rPr lang="cs-CZ" sz="18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kterému uplynula lhůta pro bezpečné použití nebo implantaci</a:t>
            </a:r>
            <a:r>
              <a:rPr lang="cs-CZ" sz="1800" b="0" i="0" dirty="0">
                <a:effectLst/>
              </a:rPr>
              <a:t>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d)</a:t>
            </a:r>
            <a:r>
              <a:rPr lang="cs-CZ" sz="1800" b="0" i="0" dirty="0">
                <a:effectLst/>
              </a:rPr>
              <a:t> který má z hlediska své výroby nedostatky, které mohou vést k ohrožení zdraví pacientů nebo třetích osob, nebo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e)</a:t>
            </a:r>
            <a:r>
              <a:rPr lang="cs-CZ" sz="1800" b="0" i="0" dirty="0">
                <a:effectLst/>
              </a:rPr>
              <a:t> u něhož může být ohrožena bezpečnost nebo ovlivněna jeho účinnost nebo funkční způsobilost v důsledku zjevně porušené celistvosti originálního balení.</a:t>
            </a:r>
          </a:p>
          <a:p>
            <a:pPr marL="0" indent="0" algn="just">
              <a:spcBef>
                <a:spcPts val="0"/>
              </a:spcBef>
              <a:buNone/>
            </a:pPr>
            <a:endParaRPr lang="cs-CZ" sz="1800" b="0" i="0" dirty="0">
              <a:effectLst/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50/55</a:t>
            </a:r>
          </a:p>
        </p:txBody>
      </p:sp>
    </p:spTree>
    <p:extLst>
      <p:ext uri="{BB962C8B-B14F-4D97-AF65-F5344CB8AC3E}">
        <p14:creationId xmlns:p14="http://schemas.microsoft.com/office/powerpoint/2010/main" val="4062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D/12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err="1"/>
              <a:t>SSP</a:t>
            </a:r>
            <a:r>
              <a:rPr lang="cs-CZ" b="1" dirty="0"/>
              <a:t> – D) Lhůta pro bezpečné použití</a:t>
            </a:r>
          </a:p>
          <a:p>
            <a:pPr marL="0" indent="0" algn="just">
              <a:spcBef>
                <a:spcPts val="0"/>
              </a:spcBef>
              <a:buNone/>
            </a:pPr>
            <a:endParaRPr lang="cs-CZ" sz="1000" b="0" i="0" dirty="0"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cs-CZ" dirty="0"/>
              <a:t>Dodržování doby exspirace</a:t>
            </a:r>
          </a:p>
          <a:p>
            <a:pPr lvl="1"/>
            <a:r>
              <a:rPr lang="cs-CZ" dirty="0"/>
              <a:t>ZP, který nelze použít – zásadním důvodem bývá EXP</a:t>
            </a:r>
          </a:p>
          <a:p>
            <a:pPr lvl="1"/>
            <a:r>
              <a:rPr lang="cs-CZ" dirty="0"/>
              <a:t>pravidelná kontrola EXP jednotlivých ZP ve skladu</a:t>
            </a:r>
          </a:p>
          <a:p>
            <a:pPr lvl="1"/>
            <a:r>
              <a:rPr lang="cs-CZ" dirty="0"/>
              <a:t>POZOR při skladování jednoho druhu, ale různých LOT/různých EXP („sesypávání“ šarží), zarovnávání starších ZP v regálech EXP novějšími, ukládání ZP do obalů od jiných ZP atd.</a:t>
            </a:r>
          </a:p>
          <a:p>
            <a:r>
              <a:rPr lang="cs-CZ" dirty="0"/>
              <a:t>Záznamy o kontrole exspirace</a:t>
            </a:r>
          </a:p>
          <a:p>
            <a:pPr lvl="1"/>
            <a:r>
              <a:rPr lang="cs-CZ" dirty="0"/>
              <a:t>smysluplné stanovení periody kontroly a vhodný způsob doložení jejího provádění</a:t>
            </a:r>
          </a:p>
          <a:p>
            <a:r>
              <a:rPr lang="cs-CZ" b="0" i="0" dirty="0">
                <a:effectLst/>
              </a:rPr>
              <a:t>ZP v reklamačním řízení z důvodu jiných pochybností o jeho bezpečnosti nebo účinnosti se skladuje na odděleném a označeném místě</a:t>
            </a:r>
          </a:p>
          <a:p>
            <a:r>
              <a:rPr lang="cs-CZ" dirty="0"/>
              <a:t>Obecně se jedná o kontrolu bezpečnosti ZP, tzn. také např. neporušenosti obalu, zjevných vad, neúplnosti, změny barvy atd.</a:t>
            </a:r>
          </a:p>
          <a:p>
            <a:endParaRPr lang="cs-CZ" b="0" i="0" dirty="0">
              <a:effectLst/>
            </a:endParaRPr>
          </a:p>
          <a:p>
            <a:pPr algn="just">
              <a:spcBef>
                <a:spcPts val="0"/>
              </a:spcBef>
            </a:pPr>
            <a:endParaRPr lang="cs-CZ" b="0" i="0" dirty="0">
              <a:effectLst/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51/55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6CED9C1-0C90-0D9A-2D56-5F85DAF41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000" y="1597381"/>
            <a:ext cx="1030313" cy="96934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D27A665-05AE-EB76-D812-AD9A940F0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6317" y="1597381"/>
            <a:ext cx="63403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82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85114DA1-C720-A0AE-3AF0-FFF2BD12C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89" y="1337261"/>
            <a:ext cx="5251340" cy="363854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D/12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16</a:t>
            </a:r>
          </a:p>
        </p:txBody>
      </p:sp>
      <p:pic>
        <p:nvPicPr>
          <p:cNvPr id="17" name="Obrázek 16" descr="Obsah obrázku text, účtenka&#10;&#10;Popis byl vytvořen automaticky">
            <a:extLst>
              <a:ext uri="{FF2B5EF4-FFF2-40B4-BE49-F238E27FC236}">
                <a16:creationId xmlns:a16="http://schemas.microsoft.com/office/drawing/2014/main" id="{9E53D72A-5BDE-D198-EB7F-CDC236CC9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594" y="1492805"/>
            <a:ext cx="3667569" cy="1981503"/>
          </a:xfrm>
          <a:prstGeom prst="rect">
            <a:avLst/>
          </a:prstGeom>
        </p:spPr>
      </p:pic>
      <p:pic>
        <p:nvPicPr>
          <p:cNvPr id="20" name="Obrázek 19" descr="Obsah obrázku text&#10;&#10;Popis byl vytvořen automaticky">
            <a:extLst>
              <a:ext uri="{FF2B5EF4-FFF2-40B4-BE49-F238E27FC236}">
                <a16:creationId xmlns:a16="http://schemas.microsoft.com/office/drawing/2014/main" id="{196FA29F-6411-90E0-8864-A3CA90DEBC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872" y="2932531"/>
            <a:ext cx="2550508" cy="2218435"/>
          </a:xfrm>
          <a:prstGeom prst="rect">
            <a:avLst/>
          </a:prstGeom>
        </p:spPr>
      </p:pic>
      <p:pic>
        <p:nvPicPr>
          <p:cNvPr id="22" name="Obrázek 21" descr="Obsah obrázku text&#10;&#10;Popis byl vytvořen automaticky">
            <a:extLst>
              <a:ext uri="{FF2B5EF4-FFF2-40B4-BE49-F238E27FC236}">
                <a16:creationId xmlns:a16="http://schemas.microsoft.com/office/drawing/2014/main" id="{EED8364C-6360-88F6-1388-21912146D6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269" y="4270197"/>
            <a:ext cx="2814221" cy="1840416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93D31E11-850D-646C-B9D6-440F4DE724EB}"/>
              </a:ext>
            </a:extLst>
          </p:cNvPr>
          <p:cNvSpPr txBox="1"/>
          <p:nvPr/>
        </p:nvSpPr>
        <p:spPr>
          <a:xfrm>
            <a:off x="2275480" y="5569196"/>
            <a:ext cx="43898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3200" b="1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Kontrola VII 2022</a:t>
            </a:r>
          </a:p>
        </p:txBody>
      </p:sp>
    </p:spTree>
    <p:extLst>
      <p:ext uri="{BB962C8B-B14F-4D97-AF65-F5344CB8AC3E}">
        <p14:creationId xmlns:p14="http://schemas.microsoft.com/office/powerpoint/2010/main" val="56848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85114DA1-C720-A0AE-3AF0-FFF2BD12C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89" y="1337261"/>
            <a:ext cx="5251340" cy="363854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D/12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16</a:t>
            </a:r>
          </a:p>
        </p:txBody>
      </p:sp>
      <p:pic>
        <p:nvPicPr>
          <p:cNvPr id="17" name="Obrázek 16" descr="Obsah obrázku text, účtenka&#10;&#10;Popis byl vytvořen automaticky">
            <a:extLst>
              <a:ext uri="{FF2B5EF4-FFF2-40B4-BE49-F238E27FC236}">
                <a16:creationId xmlns:a16="http://schemas.microsoft.com/office/drawing/2014/main" id="{9E53D72A-5BDE-D198-EB7F-CDC236CC9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594" y="1492805"/>
            <a:ext cx="3667569" cy="1981503"/>
          </a:xfrm>
          <a:prstGeom prst="rect">
            <a:avLst/>
          </a:prstGeom>
        </p:spPr>
      </p:pic>
      <p:pic>
        <p:nvPicPr>
          <p:cNvPr id="20" name="Obrázek 19" descr="Obsah obrázku text&#10;&#10;Popis byl vytvořen automaticky">
            <a:extLst>
              <a:ext uri="{FF2B5EF4-FFF2-40B4-BE49-F238E27FC236}">
                <a16:creationId xmlns:a16="http://schemas.microsoft.com/office/drawing/2014/main" id="{196FA29F-6411-90E0-8864-A3CA90DEBC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872" y="2932531"/>
            <a:ext cx="2550508" cy="2218435"/>
          </a:xfrm>
          <a:prstGeom prst="rect">
            <a:avLst/>
          </a:prstGeom>
        </p:spPr>
      </p:pic>
      <p:pic>
        <p:nvPicPr>
          <p:cNvPr id="22" name="Obrázek 21" descr="Obsah obrázku text&#10;&#10;Popis byl vytvořen automaticky">
            <a:extLst>
              <a:ext uri="{FF2B5EF4-FFF2-40B4-BE49-F238E27FC236}">
                <a16:creationId xmlns:a16="http://schemas.microsoft.com/office/drawing/2014/main" id="{EED8364C-6360-88F6-1388-21912146D6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269" y="4270197"/>
            <a:ext cx="2814221" cy="1840416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93D31E11-850D-646C-B9D6-440F4DE724EB}"/>
              </a:ext>
            </a:extLst>
          </p:cNvPr>
          <p:cNvSpPr txBox="1"/>
          <p:nvPr/>
        </p:nvSpPr>
        <p:spPr>
          <a:xfrm>
            <a:off x="2275480" y="5569196"/>
            <a:ext cx="43898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3200" b="1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Kontrola VII 2022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8536261-A6B7-686D-8C93-8165A5FF03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6999" y="2217064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17404"/>
      </p:ext>
    </p:extLst>
  </p:cSld>
  <p:clrMapOvr>
    <a:masterClrMapping/>
  </p:clrMapOvr>
  <p:transition>
    <p:fade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85114DA1-C720-A0AE-3AF0-FFF2BD12C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89" y="1337261"/>
            <a:ext cx="5251340" cy="363854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D/12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16</a:t>
            </a:r>
          </a:p>
        </p:txBody>
      </p:sp>
      <p:pic>
        <p:nvPicPr>
          <p:cNvPr id="17" name="Obrázek 16" descr="Obsah obrázku text, účtenka&#10;&#10;Popis byl vytvořen automaticky">
            <a:extLst>
              <a:ext uri="{FF2B5EF4-FFF2-40B4-BE49-F238E27FC236}">
                <a16:creationId xmlns:a16="http://schemas.microsoft.com/office/drawing/2014/main" id="{9E53D72A-5BDE-D198-EB7F-CDC236CC9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594" y="1492805"/>
            <a:ext cx="3667569" cy="1981503"/>
          </a:xfrm>
          <a:prstGeom prst="rect">
            <a:avLst/>
          </a:prstGeom>
        </p:spPr>
      </p:pic>
      <p:pic>
        <p:nvPicPr>
          <p:cNvPr id="20" name="Obrázek 19" descr="Obsah obrázku text&#10;&#10;Popis byl vytvořen automaticky">
            <a:extLst>
              <a:ext uri="{FF2B5EF4-FFF2-40B4-BE49-F238E27FC236}">
                <a16:creationId xmlns:a16="http://schemas.microsoft.com/office/drawing/2014/main" id="{196FA29F-6411-90E0-8864-A3CA90DEBC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872" y="2932531"/>
            <a:ext cx="2550508" cy="2218435"/>
          </a:xfrm>
          <a:prstGeom prst="rect">
            <a:avLst/>
          </a:prstGeom>
        </p:spPr>
      </p:pic>
      <p:pic>
        <p:nvPicPr>
          <p:cNvPr id="22" name="Obrázek 21" descr="Obsah obrázku text&#10;&#10;Popis byl vytvořen automaticky">
            <a:extLst>
              <a:ext uri="{FF2B5EF4-FFF2-40B4-BE49-F238E27FC236}">
                <a16:creationId xmlns:a16="http://schemas.microsoft.com/office/drawing/2014/main" id="{EED8364C-6360-88F6-1388-21912146D6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269" y="4270197"/>
            <a:ext cx="2814221" cy="1840416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93D31E11-850D-646C-B9D6-440F4DE724EB}"/>
              </a:ext>
            </a:extLst>
          </p:cNvPr>
          <p:cNvSpPr txBox="1"/>
          <p:nvPr/>
        </p:nvSpPr>
        <p:spPr>
          <a:xfrm>
            <a:off x="2275480" y="5569196"/>
            <a:ext cx="43898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3200" b="1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Kontrola VII 2022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2114D26-D330-DB56-42ED-F65391FD91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5142" y="3579631"/>
            <a:ext cx="1109568" cy="128636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8536261-A6B7-686D-8C93-8165A5FF03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6999" y="2217064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90507"/>
      </p:ext>
    </p:extLst>
  </p:cSld>
  <p:clrMapOvr>
    <a:masterClrMapping/>
  </p:clrMapOvr>
  <p:transition>
    <p:fade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85114DA1-C720-A0AE-3AF0-FFF2BD12C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89" y="1337261"/>
            <a:ext cx="5251340" cy="363854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D/12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16</a:t>
            </a:r>
          </a:p>
        </p:txBody>
      </p:sp>
      <p:pic>
        <p:nvPicPr>
          <p:cNvPr id="17" name="Obrázek 16" descr="Obsah obrázku text, účtenka&#10;&#10;Popis byl vytvořen automaticky">
            <a:extLst>
              <a:ext uri="{FF2B5EF4-FFF2-40B4-BE49-F238E27FC236}">
                <a16:creationId xmlns:a16="http://schemas.microsoft.com/office/drawing/2014/main" id="{9E53D72A-5BDE-D198-EB7F-CDC236CC9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594" y="1492805"/>
            <a:ext cx="3667569" cy="1981503"/>
          </a:xfrm>
          <a:prstGeom prst="rect">
            <a:avLst/>
          </a:prstGeom>
        </p:spPr>
      </p:pic>
      <p:pic>
        <p:nvPicPr>
          <p:cNvPr id="20" name="Obrázek 19" descr="Obsah obrázku text&#10;&#10;Popis byl vytvořen automaticky">
            <a:extLst>
              <a:ext uri="{FF2B5EF4-FFF2-40B4-BE49-F238E27FC236}">
                <a16:creationId xmlns:a16="http://schemas.microsoft.com/office/drawing/2014/main" id="{196FA29F-6411-90E0-8864-A3CA90DEBC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872" y="2932531"/>
            <a:ext cx="2550508" cy="2218435"/>
          </a:xfrm>
          <a:prstGeom prst="rect">
            <a:avLst/>
          </a:prstGeom>
        </p:spPr>
      </p:pic>
      <p:pic>
        <p:nvPicPr>
          <p:cNvPr id="22" name="Obrázek 21" descr="Obsah obrázku text&#10;&#10;Popis byl vytvořen automaticky">
            <a:extLst>
              <a:ext uri="{FF2B5EF4-FFF2-40B4-BE49-F238E27FC236}">
                <a16:creationId xmlns:a16="http://schemas.microsoft.com/office/drawing/2014/main" id="{EED8364C-6360-88F6-1388-21912146D6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269" y="4270197"/>
            <a:ext cx="2814221" cy="1840416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93D31E11-850D-646C-B9D6-440F4DE724EB}"/>
              </a:ext>
            </a:extLst>
          </p:cNvPr>
          <p:cNvSpPr txBox="1"/>
          <p:nvPr/>
        </p:nvSpPr>
        <p:spPr>
          <a:xfrm>
            <a:off x="2275480" y="5569196"/>
            <a:ext cx="43898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3200" b="1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Kontrola VII 2022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2114D26-D330-DB56-42ED-F65391FD91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5142" y="3579631"/>
            <a:ext cx="1109568" cy="128636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8536261-A6B7-686D-8C93-8165A5FF03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6999" y="2217064"/>
            <a:ext cx="1109568" cy="128636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3D7B985-EFA4-1900-A5E5-4B79A4D761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3481" y="4914034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02740"/>
      </p:ext>
    </p:extLst>
  </p:cSld>
  <p:clrMapOvr>
    <a:masterClrMapping/>
  </p:clrMapOvr>
  <p:transition>
    <p:fade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D/12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17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93D31E11-850D-646C-B9D6-440F4DE724EB}"/>
              </a:ext>
            </a:extLst>
          </p:cNvPr>
          <p:cNvSpPr txBox="1"/>
          <p:nvPr/>
        </p:nvSpPr>
        <p:spPr>
          <a:xfrm>
            <a:off x="2307079" y="5992934"/>
            <a:ext cx="43898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3200" b="1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Kontrola III 2022</a:t>
            </a:r>
          </a:p>
        </p:txBody>
      </p:sp>
      <p:pic>
        <p:nvPicPr>
          <p:cNvPr id="7" name="Obrázek 6" descr="Obsah obrázku text, kalendář, bílá tabule&#10;&#10;Popis byl vytvořen automaticky">
            <a:extLst>
              <a:ext uri="{FF2B5EF4-FFF2-40B4-BE49-F238E27FC236}">
                <a16:creationId xmlns:a16="http://schemas.microsoft.com/office/drawing/2014/main" id="{8D9C5612-8976-EE5A-6EB9-D1296FF00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05" y="1268908"/>
            <a:ext cx="1488426" cy="3326253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7DDF7D4C-140E-226A-6CB6-EB5E8F2F5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05" y="4701476"/>
            <a:ext cx="1488425" cy="887616"/>
          </a:xfrm>
          <a:prstGeom prst="rect">
            <a:avLst/>
          </a:prstGeom>
        </p:spPr>
      </p:pic>
      <p:pic>
        <p:nvPicPr>
          <p:cNvPr id="13" name="Obrázek 12" descr="Obsah obrázku text, dopis&#10;&#10;Popis byl vytvořen automaticky">
            <a:extLst>
              <a:ext uri="{FF2B5EF4-FFF2-40B4-BE49-F238E27FC236}">
                <a16:creationId xmlns:a16="http://schemas.microsoft.com/office/drawing/2014/main" id="{5F36EBA0-2A38-29F2-C95E-0A8B171AB6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918" y="1268543"/>
            <a:ext cx="4110235" cy="4320184"/>
          </a:xfrm>
          <a:prstGeom prst="rect">
            <a:avLst/>
          </a:prstGeom>
        </p:spPr>
      </p:pic>
      <p:pic>
        <p:nvPicPr>
          <p:cNvPr id="15" name="Obrázek 14" descr="Obsah obrázku text&#10;&#10;Popis byl vytvořen automaticky">
            <a:extLst>
              <a:ext uri="{FF2B5EF4-FFF2-40B4-BE49-F238E27FC236}">
                <a16:creationId xmlns:a16="http://schemas.microsoft.com/office/drawing/2014/main" id="{9C7311A3-19AB-9B18-5009-4DAAB3FD1C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493" y="1268543"/>
            <a:ext cx="2000810" cy="4725121"/>
          </a:xfrm>
          <a:prstGeom prst="rect">
            <a:avLst/>
          </a:prstGeom>
        </p:spPr>
      </p:pic>
      <p:pic>
        <p:nvPicPr>
          <p:cNvPr id="21" name="Obrázek 20" descr="Obsah obrázku text, koupelna, interiér, bílé&#10;&#10;Popis byl vytvořen automaticky">
            <a:extLst>
              <a:ext uri="{FF2B5EF4-FFF2-40B4-BE49-F238E27FC236}">
                <a16:creationId xmlns:a16="http://schemas.microsoft.com/office/drawing/2014/main" id="{05144F11-EC3D-3E73-5C82-8C51D6E63D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602" y="1268543"/>
            <a:ext cx="1530640" cy="3657600"/>
          </a:xfrm>
          <a:prstGeom prst="rect">
            <a:avLst/>
          </a:prstGeom>
        </p:spPr>
      </p:pic>
      <p:pic>
        <p:nvPicPr>
          <p:cNvPr id="25" name="Obrázek 24" descr="Obsah obrázku text&#10;&#10;Popis byl vytvořen automaticky">
            <a:extLst>
              <a:ext uri="{FF2B5EF4-FFF2-40B4-BE49-F238E27FC236}">
                <a16:creationId xmlns:a16="http://schemas.microsoft.com/office/drawing/2014/main" id="{6EF50233-F053-B4B6-A017-D925487028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54" y="5048441"/>
            <a:ext cx="3999895" cy="133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42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D/12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17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93D31E11-850D-646C-B9D6-440F4DE724EB}"/>
              </a:ext>
            </a:extLst>
          </p:cNvPr>
          <p:cNvSpPr txBox="1"/>
          <p:nvPr/>
        </p:nvSpPr>
        <p:spPr>
          <a:xfrm>
            <a:off x="2307079" y="5992934"/>
            <a:ext cx="43898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3200" b="1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Kontrola III 2022</a:t>
            </a:r>
          </a:p>
        </p:txBody>
      </p:sp>
      <p:pic>
        <p:nvPicPr>
          <p:cNvPr id="7" name="Obrázek 6" descr="Obsah obrázku text, kalendář, bílá tabule&#10;&#10;Popis byl vytvořen automaticky">
            <a:extLst>
              <a:ext uri="{FF2B5EF4-FFF2-40B4-BE49-F238E27FC236}">
                <a16:creationId xmlns:a16="http://schemas.microsoft.com/office/drawing/2014/main" id="{8D9C5612-8976-EE5A-6EB9-D1296FF00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05" y="1268908"/>
            <a:ext cx="1488426" cy="3326253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7DDF7D4C-140E-226A-6CB6-EB5E8F2F5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05" y="4701476"/>
            <a:ext cx="1488425" cy="887616"/>
          </a:xfrm>
          <a:prstGeom prst="rect">
            <a:avLst/>
          </a:prstGeom>
        </p:spPr>
      </p:pic>
      <p:pic>
        <p:nvPicPr>
          <p:cNvPr id="13" name="Obrázek 12" descr="Obsah obrázku text, dopis&#10;&#10;Popis byl vytvořen automaticky">
            <a:extLst>
              <a:ext uri="{FF2B5EF4-FFF2-40B4-BE49-F238E27FC236}">
                <a16:creationId xmlns:a16="http://schemas.microsoft.com/office/drawing/2014/main" id="{5F36EBA0-2A38-29F2-C95E-0A8B171AB6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918" y="1268543"/>
            <a:ext cx="4110235" cy="4320184"/>
          </a:xfrm>
          <a:prstGeom prst="rect">
            <a:avLst/>
          </a:prstGeom>
        </p:spPr>
      </p:pic>
      <p:pic>
        <p:nvPicPr>
          <p:cNvPr id="15" name="Obrázek 14" descr="Obsah obrázku text&#10;&#10;Popis byl vytvořen automaticky">
            <a:extLst>
              <a:ext uri="{FF2B5EF4-FFF2-40B4-BE49-F238E27FC236}">
                <a16:creationId xmlns:a16="http://schemas.microsoft.com/office/drawing/2014/main" id="{9C7311A3-19AB-9B18-5009-4DAAB3FD1C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493" y="1268543"/>
            <a:ext cx="2000810" cy="4725121"/>
          </a:xfrm>
          <a:prstGeom prst="rect">
            <a:avLst/>
          </a:prstGeom>
        </p:spPr>
      </p:pic>
      <p:pic>
        <p:nvPicPr>
          <p:cNvPr id="21" name="Obrázek 20" descr="Obsah obrázku text, koupelna, interiér, bílé&#10;&#10;Popis byl vytvořen automaticky">
            <a:extLst>
              <a:ext uri="{FF2B5EF4-FFF2-40B4-BE49-F238E27FC236}">
                <a16:creationId xmlns:a16="http://schemas.microsoft.com/office/drawing/2014/main" id="{05144F11-EC3D-3E73-5C82-8C51D6E63D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602" y="1268543"/>
            <a:ext cx="1530640" cy="3657600"/>
          </a:xfrm>
          <a:prstGeom prst="rect">
            <a:avLst/>
          </a:prstGeom>
        </p:spPr>
      </p:pic>
      <p:pic>
        <p:nvPicPr>
          <p:cNvPr id="25" name="Obrázek 24" descr="Obsah obrázku text&#10;&#10;Popis byl vytvořen automaticky">
            <a:extLst>
              <a:ext uri="{FF2B5EF4-FFF2-40B4-BE49-F238E27FC236}">
                <a16:creationId xmlns:a16="http://schemas.microsoft.com/office/drawing/2014/main" id="{6EF50233-F053-B4B6-A017-D925487028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54" y="5048441"/>
            <a:ext cx="3999895" cy="133265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1F6A96D-468F-6A6D-5DC6-56959BB8D8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1793516" y="4595161"/>
            <a:ext cx="1109568" cy="128636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2642742-4704-E7F4-2902-F02786E75E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1240" y="3359406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8148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cs-CZ" b="1" dirty="0"/>
              <a:t>Problém č. 1 – Seznam ZP</a:t>
            </a:r>
          </a:p>
          <a:p>
            <a:pPr marL="0" indent="0">
              <a:spcBef>
                <a:spcPts val="0"/>
              </a:spcBef>
              <a:buNone/>
            </a:pPr>
            <a:endParaRPr lang="cs-CZ" sz="1000" b="1" dirty="0"/>
          </a:p>
          <a:p>
            <a:pPr algn="just">
              <a:spcBef>
                <a:spcPts val="0"/>
              </a:spcBef>
            </a:pPr>
            <a:r>
              <a:rPr lang="cs-CZ" sz="1800" b="1" dirty="0"/>
              <a:t>V 377/2022 § 7 Obsah dokumentace používaných prostředků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b="0" i="0" dirty="0">
                <a:effectLst/>
              </a:rPr>
              <a:t>Dokumentace používaných prostředků, </a:t>
            </a:r>
            <a:r>
              <a:rPr lang="cs-CZ" sz="18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u kterých musí být prováděna instruktáž</a:t>
            </a:r>
            <a:r>
              <a:rPr lang="cs-CZ" sz="1800" b="0" i="0" dirty="0">
                <a:effectLst/>
              </a:rPr>
              <a:t>, prostředků, u kterých musí být na základě stanovení výrobce prováděna </a:t>
            </a:r>
            <a:r>
              <a:rPr lang="cs-CZ" sz="18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bezpečnostně technická kontrola</a:t>
            </a:r>
            <a:r>
              <a:rPr lang="cs-CZ" sz="1800" b="0" i="0" dirty="0">
                <a:effectLst/>
              </a:rPr>
              <a:t>, a prostředků, které jsou právním předpisem upravujícím oblast metrologie označeny jako </a:t>
            </a:r>
            <a:r>
              <a:rPr lang="cs-CZ" sz="18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pracovní měřidla stanovená</a:t>
            </a:r>
            <a:r>
              <a:rPr lang="cs-CZ" sz="1800" b="0" i="0" dirty="0">
                <a:effectLst/>
              </a:rPr>
              <a:t>, obsahuje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a)</a:t>
            </a:r>
            <a:r>
              <a:rPr lang="cs-CZ" sz="1800" b="0" i="0" dirty="0">
                <a:effectLst/>
              </a:rPr>
              <a:t> obchodní název prostředku,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b)</a:t>
            </a:r>
            <a:r>
              <a:rPr lang="cs-CZ" sz="1800" b="0" i="0" dirty="0">
                <a:effectLst/>
              </a:rPr>
              <a:t> doplněk názvu označující model prostředku, pokud existuje,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c)</a:t>
            </a:r>
            <a:r>
              <a:rPr lang="cs-CZ" sz="1800" b="0" i="0" dirty="0">
                <a:effectLst/>
              </a:rPr>
              <a:t> jedinečnou identifikaci prostředku; nebyla-li prostředku přidělena, tak identifikaci prostředku uvedením čísla šarže nebo sériového čísla prostředku, před kterým jsou uvedena slova „ČÍSLO ŠARŽE“ nebo „SÉRIOVÉ ČÍSLO“ nebo případně rovnocenný symbol,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d)</a:t>
            </a:r>
            <a:r>
              <a:rPr lang="cs-CZ" sz="1800" b="0" i="0" dirty="0">
                <a:effectLst/>
              </a:rPr>
              <a:t> označení rizikové třídy prostředku,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e)</a:t>
            </a:r>
            <a:r>
              <a:rPr lang="cs-CZ" sz="1800" b="0" i="0" dirty="0">
                <a:effectLst/>
              </a:rPr>
              <a:t> jméno nebo název výrobce,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f)</a:t>
            </a:r>
            <a:r>
              <a:rPr lang="cs-CZ" sz="1800" b="0" i="0" dirty="0">
                <a:effectLst/>
              </a:rPr>
              <a:t> jméno nebo název distributora, nebyl-li prostředek dodán přímo výrobcem,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g)</a:t>
            </a:r>
            <a:r>
              <a:rPr lang="cs-CZ" sz="1800" b="0" i="0" dirty="0">
                <a:effectLst/>
              </a:rPr>
              <a:t> datum uvedení prostředku do provozu a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h)</a:t>
            </a:r>
            <a:r>
              <a:rPr lang="cs-CZ" sz="1800" b="0" i="0" dirty="0">
                <a:effectLst/>
              </a:rPr>
              <a:t> záznam o provedených instruktážích, bezpečnostně technických kontrolách, opravách a revizích prostředku.</a:t>
            </a:r>
            <a:endParaRPr lang="cs-CZ" sz="180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11/55</a:t>
            </a:r>
          </a:p>
        </p:txBody>
      </p:sp>
    </p:spTree>
    <p:extLst>
      <p:ext uri="{BB962C8B-B14F-4D97-AF65-F5344CB8AC3E}">
        <p14:creationId xmlns:p14="http://schemas.microsoft.com/office/powerpoint/2010/main" val="348754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D/12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17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93D31E11-850D-646C-B9D6-440F4DE724EB}"/>
              </a:ext>
            </a:extLst>
          </p:cNvPr>
          <p:cNvSpPr txBox="1"/>
          <p:nvPr/>
        </p:nvSpPr>
        <p:spPr>
          <a:xfrm>
            <a:off x="2307079" y="5992934"/>
            <a:ext cx="43898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3200" b="1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Kontrola III 2022</a:t>
            </a:r>
          </a:p>
        </p:txBody>
      </p:sp>
      <p:pic>
        <p:nvPicPr>
          <p:cNvPr id="7" name="Obrázek 6" descr="Obsah obrázku text, kalendář, bílá tabule&#10;&#10;Popis byl vytvořen automaticky">
            <a:extLst>
              <a:ext uri="{FF2B5EF4-FFF2-40B4-BE49-F238E27FC236}">
                <a16:creationId xmlns:a16="http://schemas.microsoft.com/office/drawing/2014/main" id="{8D9C5612-8976-EE5A-6EB9-D1296FF00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05" y="1268908"/>
            <a:ext cx="1488426" cy="3326253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7DDF7D4C-140E-226A-6CB6-EB5E8F2F5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05" y="4701476"/>
            <a:ext cx="1488425" cy="887616"/>
          </a:xfrm>
          <a:prstGeom prst="rect">
            <a:avLst/>
          </a:prstGeom>
        </p:spPr>
      </p:pic>
      <p:pic>
        <p:nvPicPr>
          <p:cNvPr id="13" name="Obrázek 12" descr="Obsah obrázku text, dopis&#10;&#10;Popis byl vytvořen automaticky">
            <a:extLst>
              <a:ext uri="{FF2B5EF4-FFF2-40B4-BE49-F238E27FC236}">
                <a16:creationId xmlns:a16="http://schemas.microsoft.com/office/drawing/2014/main" id="{5F36EBA0-2A38-29F2-C95E-0A8B171AB6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918" y="1268543"/>
            <a:ext cx="4110235" cy="4320184"/>
          </a:xfrm>
          <a:prstGeom prst="rect">
            <a:avLst/>
          </a:prstGeom>
        </p:spPr>
      </p:pic>
      <p:pic>
        <p:nvPicPr>
          <p:cNvPr id="15" name="Obrázek 14" descr="Obsah obrázku text&#10;&#10;Popis byl vytvořen automaticky">
            <a:extLst>
              <a:ext uri="{FF2B5EF4-FFF2-40B4-BE49-F238E27FC236}">
                <a16:creationId xmlns:a16="http://schemas.microsoft.com/office/drawing/2014/main" id="{9C7311A3-19AB-9B18-5009-4DAAB3FD1C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493" y="1268543"/>
            <a:ext cx="2000810" cy="4725121"/>
          </a:xfrm>
          <a:prstGeom prst="rect">
            <a:avLst/>
          </a:prstGeom>
        </p:spPr>
      </p:pic>
      <p:pic>
        <p:nvPicPr>
          <p:cNvPr id="21" name="Obrázek 20" descr="Obsah obrázku text, koupelna, interiér, bílé&#10;&#10;Popis byl vytvořen automaticky">
            <a:extLst>
              <a:ext uri="{FF2B5EF4-FFF2-40B4-BE49-F238E27FC236}">
                <a16:creationId xmlns:a16="http://schemas.microsoft.com/office/drawing/2014/main" id="{05144F11-EC3D-3E73-5C82-8C51D6E63D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602" y="1268543"/>
            <a:ext cx="1530640" cy="3657600"/>
          </a:xfrm>
          <a:prstGeom prst="rect">
            <a:avLst/>
          </a:prstGeom>
        </p:spPr>
      </p:pic>
      <p:pic>
        <p:nvPicPr>
          <p:cNvPr id="25" name="Obrázek 24" descr="Obsah obrázku text&#10;&#10;Popis byl vytvořen automaticky">
            <a:extLst>
              <a:ext uri="{FF2B5EF4-FFF2-40B4-BE49-F238E27FC236}">
                <a16:creationId xmlns:a16="http://schemas.microsoft.com/office/drawing/2014/main" id="{6EF50233-F053-B4B6-A017-D925487028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54" y="5048441"/>
            <a:ext cx="3999895" cy="133265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D3301D9-D6D6-DF39-0FE5-C913DBC07A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3216" y="2563526"/>
            <a:ext cx="1109568" cy="128636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1F6A96D-468F-6A6D-5DC6-56959BB8D8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1793516" y="4595161"/>
            <a:ext cx="1109568" cy="128636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2642742-4704-E7F4-2902-F02786E75E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1240" y="3359406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07187"/>
      </p:ext>
    </p:extLst>
  </p:cSld>
  <p:clrMapOvr>
    <a:masterClrMapping/>
  </p:clrMapOvr>
  <p:transition>
    <p:fade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D/12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17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93D31E11-850D-646C-B9D6-440F4DE724EB}"/>
              </a:ext>
            </a:extLst>
          </p:cNvPr>
          <p:cNvSpPr txBox="1"/>
          <p:nvPr/>
        </p:nvSpPr>
        <p:spPr>
          <a:xfrm>
            <a:off x="2307079" y="5992934"/>
            <a:ext cx="43898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3200" b="1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Kontrola III 2022</a:t>
            </a:r>
          </a:p>
        </p:txBody>
      </p:sp>
      <p:pic>
        <p:nvPicPr>
          <p:cNvPr id="7" name="Obrázek 6" descr="Obsah obrázku text, kalendář, bílá tabule&#10;&#10;Popis byl vytvořen automaticky">
            <a:extLst>
              <a:ext uri="{FF2B5EF4-FFF2-40B4-BE49-F238E27FC236}">
                <a16:creationId xmlns:a16="http://schemas.microsoft.com/office/drawing/2014/main" id="{8D9C5612-8976-EE5A-6EB9-D1296FF00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05" y="1268908"/>
            <a:ext cx="1488426" cy="3326253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7DDF7D4C-140E-226A-6CB6-EB5E8F2F5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05" y="4701476"/>
            <a:ext cx="1488425" cy="887616"/>
          </a:xfrm>
          <a:prstGeom prst="rect">
            <a:avLst/>
          </a:prstGeom>
        </p:spPr>
      </p:pic>
      <p:pic>
        <p:nvPicPr>
          <p:cNvPr id="13" name="Obrázek 12" descr="Obsah obrázku text, dopis&#10;&#10;Popis byl vytvořen automaticky">
            <a:extLst>
              <a:ext uri="{FF2B5EF4-FFF2-40B4-BE49-F238E27FC236}">
                <a16:creationId xmlns:a16="http://schemas.microsoft.com/office/drawing/2014/main" id="{5F36EBA0-2A38-29F2-C95E-0A8B171AB6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918" y="1268543"/>
            <a:ext cx="4110235" cy="4320184"/>
          </a:xfrm>
          <a:prstGeom prst="rect">
            <a:avLst/>
          </a:prstGeom>
        </p:spPr>
      </p:pic>
      <p:pic>
        <p:nvPicPr>
          <p:cNvPr id="15" name="Obrázek 14" descr="Obsah obrázku text&#10;&#10;Popis byl vytvořen automaticky">
            <a:extLst>
              <a:ext uri="{FF2B5EF4-FFF2-40B4-BE49-F238E27FC236}">
                <a16:creationId xmlns:a16="http://schemas.microsoft.com/office/drawing/2014/main" id="{9C7311A3-19AB-9B18-5009-4DAAB3FD1C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493" y="1268543"/>
            <a:ext cx="2000810" cy="4725121"/>
          </a:xfrm>
          <a:prstGeom prst="rect">
            <a:avLst/>
          </a:prstGeom>
        </p:spPr>
      </p:pic>
      <p:pic>
        <p:nvPicPr>
          <p:cNvPr id="21" name="Obrázek 20" descr="Obsah obrázku text, koupelna, interiér, bílé&#10;&#10;Popis byl vytvořen automaticky">
            <a:extLst>
              <a:ext uri="{FF2B5EF4-FFF2-40B4-BE49-F238E27FC236}">
                <a16:creationId xmlns:a16="http://schemas.microsoft.com/office/drawing/2014/main" id="{05144F11-EC3D-3E73-5C82-8C51D6E63D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602" y="1268543"/>
            <a:ext cx="1530640" cy="3657600"/>
          </a:xfrm>
          <a:prstGeom prst="rect">
            <a:avLst/>
          </a:prstGeom>
        </p:spPr>
      </p:pic>
      <p:pic>
        <p:nvPicPr>
          <p:cNvPr id="25" name="Obrázek 24" descr="Obsah obrázku text&#10;&#10;Popis byl vytvořen automaticky">
            <a:extLst>
              <a:ext uri="{FF2B5EF4-FFF2-40B4-BE49-F238E27FC236}">
                <a16:creationId xmlns:a16="http://schemas.microsoft.com/office/drawing/2014/main" id="{6EF50233-F053-B4B6-A017-D925487028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54" y="5048441"/>
            <a:ext cx="3999895" cy="133265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1FE2AC5-3AAD-72DF-9218-1EC4BBF1CE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5189" y="4344109"/>
            <a:ext cx="1109568" cy="128636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D3301D9-D6D6-DF39-0FE5-C913DBC07A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7379" y="2574967"/>
            <a:ext cx="1109568" cy="128636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1F6A96D-468F-6A6D-5DC6-56959BB8D8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1793516" y="4595161"/>
            <a:ext cx="1109568" cy="128636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2642742-4704-E7F4-2902-F02786E75E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1240" y="3359406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75435"/>
      </p:ext>
    </p:extLst>
  </p:cSld>
  <p:clrMapOvr>
    <a:masterClrMapping/>
  </p:clrMapOvr>
  <p:transition>
    <p:fade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D/12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17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93D31E11-850D-646C-B9D6-440F4DE724EB}"/>
              </a:ext>
            </a:extLst>
          </p:cNvPr>
          <p:cNvSpPr txBox="1"/>
          <p:nvPr/>
        </p:nvSpPr>
        <p:spPr>
          <a:xfrm>
            <a:off x="2307079" y="5992934"/>
            <a:ext cx="4389839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3200" b="1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Kontrola III 2022</a:t>
            </a:r>
          </a:p>
        </p:txBody>
      </p:sp>
      <p:pic>
        <p:nvPicPr>
          <p:cNvPr id="7" name="Obrázek 6" descr="Obsah obrázku text, kalendář, bílá tabule&#10;&#10;Popis byl vytvořen automaticky">
            <a:extLst>
              <a:ext uri="{FF2B5EF4-FFF2-40B4-BE49-F238E27FC236}">
                <a16:creationId xmlns:a16="http://schemas.microsoft.com/office/drawing/2014/main" id="{8D9C5612-8976-EE5A-6EB9-D1296FF00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05" y="1268908"/>
            <a:ext cx="1488426" cy="3326253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7DDF7D4C-140E-226A-6CB6-EB5E8F2F5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05" y="4701476"/>
            <a:ext cx="1488425" cy="887616"/>
          </a:xfrm>
          <a:prstGeom prst="rect">
            <a:avLst/>
          </a:prstGeom>
        </p:spPr>
      </p:pic>
      <p:pic>
        <p:nvPicPr>
          <p:cNvPr id="13" name="Obrázek 12" descr="Obsah obrázku text, dopis&#10;&#10;Popis byl vytvořen automaticky">
            <a:extLst>
              <a:ext uri="{FF2B5EF4-FFF2-40B4-BE49-F238E27FC236}">
                <a16:creationId xmlns:a16="http://schemas.microsoft.com/office/drawing/2014/main" id="{5F36EBA0-2A38-29F2-C95E-0A8B171AB6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918" y="1268543"/>
            <a:ext cx="4110235" cy="4320184"/>
          </a:xfrm>
          <a:prstGeom prst="rect">
            <a:avLst/>
          </a:prstGeom>
        </p:spPr>
      </p:pic>
      <p:pic>
        <p:nvPicPr>
          <p:cNvPr id="15" name="Obrázek 14" descr="Obsah obrázku text&#10;&#10;Popis byl vytvořen automaticky">
            <a:extLst>
              <a:ext uri="{FF2B5EF4-FFF2-40B4-BE49-F238E27FC236}">
                <a16:creationId xmlns:a16="http://schemas.microsoft.com/office/drawing/2014/main" id="{9C7311A3-19AB-9B18-5009-4DAAB3FD1C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493" y="1268543"/>
            <a:ext cx="2000810" cy="4725121"/>
          </a:xfrm>
          <a:prstGeom prst="rect">
            <a:avLst/>
          </a:prstGeom>
        </p:spPr>
      </p:pic>
      <p:pic>
        <p:nvPicPr>
          <p:cNvPr id="21" name="Obrázek 20" descr="Obsah obrázku text, koupelna, interiér, bílé&#10;&#10;Popis byl vytvořen automaticky">
            <a:extLst>
              <a:ext uri="{FF2B5EF4-FFF2-40B4-BE49-F238E27FC236}">
                <a16:creationId xmlns:a16="http://schemas.microsoft.com/office/drawing/2014/main" id="{05144F11-EC3D-3E73-5C82-8C51D6E63D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602" y="1268543"/>
            <a:ext cx="1530640" cy="3657600"/>
          </a:xfrm>
          <a:prstGeom prst="rect">
            <a:avLst/>
          </a:prstGeom>
        </p:spPr>
      </p:pic>
      <p:pic>
        <p:nvPicPr>
          <p:cNvPr id="25" name="Obrázek 24" descr="Obsah obrázku text&#10;&#10;Popis byl vytvořen automaticky">
            <a:extLst>
              <a:ext uri="{FF2B5EF4-FFF2-40B4-BE49-F238E27FC236}">
                <a16:creationId xmlns:a16="http://schemas.microsoft.com/office/drawing/2014/main" id="{6EF50233-F053-B4B6-A017-D925487028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54" y="5048441"/>
            <a:ext cx="3999895" cy="133265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1FE2AC5-3AAD-72DF-9218-1EC4BBF1CE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5189" y="4344109"/>
            <a:ext cx="1109568" cy="128636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D3301D9-D6D6-DF39-0FE5-C913DBC07A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7379" y="2574967"/>
            <a:ext cx="1109568" cy="128636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1F6A96D-468F-6A6D-5DC6-56959BB8D8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1793516" y="4595161"/>
            <a:ext cx="1109568" cy="128636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2642742-4704-E7F4-2902-F02786E75E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1240" y="3359406"/>
            <a:ext cx="1109568" cy="128636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AC39BF3-0AD2-88DA-C17E-6F05D9D434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01095" y="5094731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88385"/>
      </p:ext>
    </p:extLst>
  </p:cSld>
  <p:clrMapOvr>
    <a:masterClrMapping/>
  </p:clrMapOvr>
  <p:transition>
    <p:fade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D/12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17</a:t>
            </a:r>
          </a:p>
        </p:txBody>
      </p:sp>
      <p:pic>
        <p:nvPicPr>
          <p:cNvPr id="18" name="Obrázek 17" descr="Obsah obrázku text, dopis&#10;&#10;Popis byl vytvořen automaticky">
            <a:extLst>
              <a:ext uri="{FF2B5EF4-FFF2-40B4-BE49-F238E27FC236}">
                <a16:creationId xmlns:a16="http://schemas.microsoft.com/office/drawing/2014/main" id="{793F32E7-6B58-D989-9D9A-C93D4FF8E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85" y="2796943"/>
            <a:ext cx="9590041" cy="3539057"/>
          </a:xfrm>
          <a:prstGeom prst="rect">
            <a:avLst/>
          </a:prstGeom>
        </p:spPr>
      </p:pic>
      <p:pic>
        <p:nvPicPr>
          <p:cNvPr id="16" name="Obrázek 15" descr="Obsah obrázku text&#10;&#10;Popis byl vytvořen automaticky">
            <a:extLst>
              <a:ext uri="{FF2B5EF4-FFF2-40B4-BE49-F238E27FC236}">
                <a16:creationId xmlns:a16="http://schemas.microsoft.com/office/drawing/2014/main" id="{1FA25F78-C473-9D8E-BB8E-A84EABE307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74" y="1268908"/>
            <a:ext cx="5114944" cy="258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32581"/>
      </p:ext>
    </p:extLst>
  </p:cSld>
  <p:clrMapOvr>
    <a:masterClrMapping/>
  </p:clrMapOvr>
  <p:transition>
    <p:fade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D/12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17</a:t>
            </a:r>
          </a:p>
        </p:txBody>
      </p:sp>
      <p:pic>
        <p:nvPicPr>
          <p:cNvPr id="18" name="Obrázek 17" descr="Obsah obrázku text, dopis&#10;&#10;Popis byl vytvořen automaticky">
            <a:extLst>
              <a:ext uri="{FF2B5EF4-FFF2-40B4-BE49-F238E27FC236}">
                <a16:creationId xmlns:a16="http://schemas.microsoft.com/office/drawing/2014/main" id="{793F32E7-6B58-D989-9D9A-C93D4FF8E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85" y="2796943"/>
            <a:ext cx="9590041" cy="3539057"/>
          </a:xfrm>
          <a:prstGeom prst="rect">
            <a:avLst/>
          </a:prstGeom>
        </p:spPr>
      </p:pic>
      <p:pic>
        <p:nvPicPr>
          <p:cNvPr id="16" name="Obrázek 15" descr="Obsah obrázku text&#10;&#10;Popis byl vytvořen automaticky">
            <a:extLst>
              <a:ext uri="{FF2B5EF4-FFF2-40B4-BE49-F238E27FC236}">
                <a16:creationId xmlns:a16="http://schemas.microsoft.com/office/drawing/2014/main" id="{1FA25F78-C473-9D8E-BB8E-A84EABE307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74" y="1268908"/>
            <a:ext cx="5114944" cy="258928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1FE2AC5-3AAD-72DF-9218-1EC4BBF1CE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788" y="1784343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495"/>
      </p:ext>
    </p:extLst>
  </p:cSld>
  <p:clrMapOvr>
    <a:masterClrMapping/>
  </p:clrMapOvr>
  <p:transition>
    <p:fade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D/12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17</a:t>
            </a:r>
          </a:p>
        </p:txBody>
      </p:sp>
      <p:pic>
        <p:nvPicPr>
          <p:cNvPr id="18" name="Obrázek 17" descr="Obsah obrázku text, dopis&#10;&#10;Popis byl vytvořen automaticky">
            <a:extLst>
              <a:ext uri="{FF2B5EF4-FFF2-40B4-BE49-F238E27FC236}">
                <a16:creationId xmlns:a16="http://schemas.microsoft.com/office/drawing/2014/main" id="{793F32E7-6B58-D989-9D9A-C93D4FF8E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85" y="2796943"/>
            <a:ext cx="9590041" cy="3539057"/>
          </a:xfrm>
          <a:prstGeom prst="rect">
            <a:avLst/>
          </a:prstGeom>
        </p:spPr>
      </p:pic>
      <p:pic>
        <p:nvPicPr>
          <p:cNvPr id="16" name="Obrázek 15" descr="Obsah obrázku text&#10;&#10;Popis byl vytvořen automaticky">
            <a:extLst>
              <a:ext uri="{FF2B5EF4-FFF2-40B4-BE49-F238E27FC236}">
                <a16:creationId xmlns:a16="http://schemas.microsoft.com/office/drawing/2014/main" id="{1FA25F78-C473-9D8E-BB8E-A84EABE307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74" y="1268908"/>
            <a:ext cx="5114944" cy="258928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34ACDB7-07FD-89D3-74F3-B9FEEAE64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7608" y="2776590"/>
            <a:ext cx="3676908" cy="349248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1FE2AC5-3AAD-72DF-9218-1EC4BBF1CE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788" y="1784343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81430"/>
      </p:ext>
    </p:extLst>
  </p:cSld>
  <p:clrMapOvr>
    <a:masterClrMapping/>
  </p:clrMapOvr>
  <p:transition>
    <p:fade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D/12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18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93D31E11-850D-646C-B9D6-440F4DE724EB}"/>
              </a:ext>
            </a:extLst>
          </p:cNvPr>
          <p:cNvSpPr txBox="1"/>
          <p:nvPr/>
        </p:nvSpPr>
        <p:spPr>
          <a:xfrm>
            <a:off x="1098660" y="5949046"/>
            <a:ext cx="2882680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3200" b="1" baseline="30000" dirty="0"/>
              <a:t>Naši „rekordmani“ ! ! !</a:t>
            </a:r>
            <a:endParaRPr lang="cs-CZ" sz="3200" b="1" kern="1200" baseline="30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7" name="Obrázek 16" descr="Obsah obrázku text, účtenka&#10;&#10;Popis byl vytvořen automaticky">
            <a:extLst>
              <a:ext uri="{FF2B5EF4-FFF2-40B4-BE49-F238E27FC236}">
                <a16:creationId xmlns:a16="http://schemas.microsoft.com/office/drawing/2014/main" id="{30400557-1BBD-79DB-57AB-1DCD146F1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35480"/>
            <a:ext cx="4833643" cy="414699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337E3A8-1BAF-0C0D-F47B-8DC1D59CE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9382" y="2965792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14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D/12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18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93D31E11-850D-646C-B9D6-440F4DE724EB}"/>
              </a:ext>
            </a:extLst>
          </p:cNvPr>
          <p:cNvSpPr txBox="1"/>
          <p:nvPr/>
        </p:nvSpPr>
        <p:spPr>
          <a:xfrm>
            <a:off x="1098660" y="5949046"/>
            <a:ext cx="2882680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3200" b="1" baseline="30000" dirty="0"/>
              <a:t>Naši „rekordmani“ ! ! !</a:t>
            </a:r>
            <a:endParaRPr lang="cs-CZ" sz="3200" b="1" kern="1200" baseline="30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7" name="Obrázek 16" descr="Obsah obrázku text, účtenka&#10;&#10;Popis byl vytvořen automaticky">
            <a:extLst>
              <a:ext uri="{FF2B5EF4-FFF2-40B4-BE49-F238E27FC236}">
                <a16:creationId xmlns:a16="http://schemas.microsoft.com/office/drawing/2014/main" id="{30400557-1BBD-79DB-57AB-1DCD146F1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35480"/>
            <a:ext cx="4833643" cy="4146993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21A33D37-4CEB-FB69-84E3-2CD14B2655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00" y="1715727"/>
            <a:ext cx="7651486" cy="402966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337E3A8-1BAF-0C0D-F47B-8DC1D59CE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859" y="4152783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58148"/>
      </p:ext>
    </p:extLst>
  </p:cSld>
  <p:clrMapOvr>
    <a:masterClrMapping/>
  </p:clrMapOvr>
  <p:transition>
    <p:fade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D/12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18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93D31E11-850D-646C-B9D6-440F4DE724EB}"/>
              </a:ext>
            </a:extLst>
          </p:cNvPr>
          <p:cNvSpPr txBox="1"/>
          <p:nvPr/>
        </p:nvSpPr>
        <p:spPr>
          <a:xfrm>
            <a:off x="1098660" y="5949046"/>
            <a:ext cx="2882680" cy="4206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3200" b="1" baseline="30000" dirty="0"/>
              <a:t>Naši „rekordmani“ ! ! !</a:t>
            </a:r>
            <a:endParaRPr lang="cs-CZ" sz="3200" b="1" kern="1200" baseline="30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7" name="Obrázek 16" descr="Obsah obrázku text, účtenka&#10;&#10;Popis byl vytvořen automaticky">
            <a:extLst>
              <a:ext uri="{FF2B5EF4-FFF2-40B4-BE49-F238E27FC236}">
                <a16:creationId xmlns:a16="http://schemas.microsoft.com/office/drawing/2014/main" id="{30400557-1BBD-79DB-57AB-1DCD146F1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35480"/>
            <a:ext cx="4833643" cy="4146993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21A33D37-4CEB-FB69-84E3-2CD14B2655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00" y="1715727"/>
            <a:ext cx="7651486" cy="402966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3DE57C6-35BA-8FC7-1C56-76AC57F09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1181" y="1879865"/>
            <a:ext cx="7169607" cy="438020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337E3A8-1BAF-0C0D-F47B-8DC1D59CE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7220" y="4764506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18165"/>
      </p:ext>
    </p:extLst>
  </p:cSld>
  <p:clrMapOvr>
    <a:masterClrMapping/>
  </p:clrMapOvr>
  <p:transition>
    <p:fade/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E/12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err="1"/>
              <a:t>SSP</a:t>
            </a:r>
            <a:r>
              <a:rPr lang="cs-CZ" b="1" dirty="0"/>
              <a:t> – E) Zajištění čistoty a dezinfekce prostor</a:t>
            </a:r>
          </a:p>
          <a:p>
            <a:pPr marL="0" indent="0" algn="just">
              <a:spcBef>
                <a:spcPts val="0"/>
              </a:spcBef>
              <a:buNone/>
            </a:pPr>
            <a:endParaRPr lang="cs-CZ" sz="1000" b="0" i="0" dirty="0"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cs-CZ" dirty="0"/>
              <a:t>Provádění řádného úklidu skladovacích (přepravních) prostor</a:t>
            </a:r>
          </a:p>
          <a:p>
            <a:pPr lvl="1"/>
            <a:r>
              <a:rPr lang="cs-CZ" dirty="0"/>
              <a:t>stanovené postupy pro zajištění čistoty a dezinfekce prostor a dodržování hygienických požadavků</a:t>
            </a:r>
          </a:p>
          <a:p>
            <a:pPr lvl="1"/>
            <a:r>
              <a:rPr lang="cs-CZ" dirty="0"/>
              <a:t>podlahy a povrchy úložných prostor jsou čištěny a dezinfikovány vhodným čisticím a dezinfekčním prostředkem</a:t>
            </a:r>
          </a:p>
          <a:p>
            <a:r>
              <a:rPr lang="cs-CZ" dirty="0"/>
              <a:t>Záznamy o úklidu a jeho kontrole</a:t>
            </a:r>
          </a:p>
          <a:p>
            <a:pPr lvl="1"/>
            <a:r>
              <a:rPr lang="cs-CZ" dirty="0"/>
              <a:t>dodržování postupů musí být evidováno (podlahy obvykle úklidová firma – povrchy obvykle zdravotnický personál)</a:t>
            </a:r>
          </a:p>
          <a:p>
            <a:pPr lvl="1"/>
            <a:r>
              <a:rPr lang="cs-CZ" dirty="0"/>
              <a:t>dodržování postupů musí být pravidelně kontrolováno</a:t>
            </a:r>
          </a:p>
          <a:p>
            <a:pPr lvl="1"/>
            <a:r>
              <a:rPr lang="cs-CZ" dirty="0"/>
              <a:t>povinnost archivace záznamů je 1 rok</a:t>
            </a:r>
          </a:p>
          <a:p>
            <a:pPr lvl="1"/>
            <a:r>
              <a:rPr lang="cs-CZ" dirty="0"/>
              <a:t>musí být na místě k nahlédnutí (pozor při outsourcingu úklidu!)</a:t>
            </a:r>
          </a:p>
          <a:p>
            <a:pPr algn="just">
              <a:spcBef>
                <a:spcPts val="0"/>
              </a:spcBef>
            </a:pPr>
            <a:endParaRPr lang="cs-CZ" b="0" i="0" dirty="0">
              <a:effectLst/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52/55</a:t>
            </a:r>
          </a:p>
        </p:txBody>
      </p:sp>
    </p:spTree>
    <p:extLst>
      <p:ext uri="{BB962C8B-B14F-4D97-AF65-F5344CB8AC3E}">
        <p14:creationId xmlns:p14="http://schemas.microsoft.com/office/powerpoint/2010/main" val="2473428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/>
              <a:t>Vedení seznamu ZP</a:t>
            </a:r>
          </a:p>
          <a:p>
            <a:pPr lvl="1"/>
            <a:r>
              <a:rPr lang="cs-CZ" dirty="0"/>
              <a:t>obchodní název</a:t>
            </a:r>
          </a:p>
          <a:p>
            <a:pPr lvl="1"/>
            <a:r>
              <a:rPr lang="cs-CZ" dirty="0"/>
              <a:t>název modelu, pokud existuje</a:t>
            </a:r>
          </a:p>
          <a:p>
            <a:pPr lvl="1"/>
            <a:r>
              <a:rPr lang="cs-CZ" dirty="0"/>
              <a:t>jedinečná identifikace (UDI), popř. alespoň LOT/SN</a:t>
            </a:r>
          </a:p>
          <a:p>
            <a:pPr lvl="1"/>
            <a:r>
              <a:rPr lang="cs-CZ" dirty="0"/>
              <a:t>riziková třída</a:t>
            </a:r>
          </a:p>
          <a:p>
            <a:pPr lvl="1"/>
            <a:r>
              <a:rPr lang="cs-CZ" dirty="0"/>
              <a:t>jméno VYR</a:t>
            </a:r>
          </a:p>
          <a:p>
            <a:pPr lvl="1"/>
            <a:r>
              <a:rPr lang="cs-CZ" dirty="0"/>
              <a:t>jméno DIS</a:t>
            </a:r>
          </a:p>
          <a:p>
            <a:pPr lvl="1"/>
            <a:r>
              <a:rPr lang="cs-CZ" dirty="0"/>
              <a:t>datum uvedení do provozu</a:t>
            </a:r>
          </a:p>
          <a:p>
            <a:pPr lvl="1"/>
            <a:r>
              <a:rPr lang="cs-CZ" dirty="0"/>
              <a:t>záznamy o INS, BTK, opravách a revizích</a:t>
            </a:r>
            <a:endParaRPr lang="cs-CZ" b="1" dirty="0"/>
          </a:p>
          <a:p>
            <a:pPr algn="just"/>
            <a:r>
              <a:rPr lang="cs-CZ" dirty="0"/>
              <a:t>Týká se všech ZP (tedy i SZM) s definovanou povinností INS (instruktáže), BTK (bezpečnostně technické kontroly) a pracovních měřidel stanovených (např. lékařských teploměrů, tonometrů, osobních vah)</a:t>
            </a:r>
          </a:p>
          <a:p>
            <a:pPr algn="just"/>
            <a:r>
              <a:rPr lang="cs-CZ" dirty="0"/>
              <a:t>Příp. evidence metrologa nemocnice</a:t>
            </a:r>
          </a:p>
          <a:p>
            <a:pPr algn="just"/>
            <a:r>
              <a:rPr lang="cs-CZ" dirty="0"/>
              <a:t>Např. speciální sw pro ZP (</a:t>
            </a:r>
            <a:r>
              <a:rPr lang="cs-CZ" dirty="0" err="1"/>
              <a:t>FaMa</a:t>
            </a:r>
            <a:r>
              <a:rPr lang="cs-CZ" dirty="0"/>
              <a:t>+, </a:t>
            </a:r>
            <a:r>
              <a:rPr lang="cs-CZ" dirty="0" err="1"/>
              <a:t>Aptien</a:t>
            </a:r>
            <a:r>
              <a:rPr lang="cs-CZ" dirty="0"/>
              <a:t>, SAP-</a:t>
            </a:r>
            <a:r>
              <a:rPr lang="cs-CZ" dirty="0" err="1"/>
              <a:t>EAM</a:t>
            </a:r>
            <a:r>
              <a:rPr lang="cs-CZ" dirty="0"/>
              <a:t>), jiný použitelný sw (inventární) nebo alespoň tabulka xls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12/55</a:t>
            </a:r>
          </a:p>
        </p:txBody>
      </p:sp>
    </p:spTree>
    <p:extLst>
      <p:ext uri="{BB962C8B-B14F-4D97-AF65-F5344CB8AC3E}">
        <p14:creationId xmlns:p14="http://schemas.microsoft.com/office/powerpoint/2010/main" val="2573180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E/12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53/55</a:t>
            </a:r>
          </a:p>
        </p:txBody>
      </p:sp>
      <p:pic>
        <p:nvPicPr>
          <p:cNvPr id="7" name="Obrázek 6" descr="Obsah obrázku stůl&#10;&#10;Popis byl vytvořen automaticky">
            <a:extLst>
              <a:ext uri="{FF2B5EF4-FFF2-40B4-BE49-F238E27FC236}">
                <a16:creationId xmlns:a16="http://schemas.microsoft.com/office/drawing/2014/main" id="{030060CB-3404-0284-9C5F-4CE3AC81F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" y="1268907"/>
            <a:ext cx="11727180" cy="522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11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E/12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53/55</a:t>
            </a:r>
          </a:p>
        </p:txBody>
      </p:sp>
      <p:pic>
        <p:nvPicPr>
          <p:cNvPr id="7" name="Obrázek 6" descr="Obsah obrázku stůl&#10;&#10;Popis byl vytvořen automaticky">
            <a:extLst>
              <a:ext uri="{FF2B5EF4-FFF2-40B4-BE49-F238E27FC236}">
                <a16:creationId xmlns:a16="http://schemas.microsoft.com/office/drawing/2014/main" id="{030060CB-3404-0284-9C5F-4CE3AC81F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" y="1268907"/>
            <a:ext cx="11727180" cy="522954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821EA79-5350-C3AC-6937-4644C5752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475243" y="1498555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0284"/>
      </p:ext>
    </p:extLst>
  </p:cSld>
  <p:clrMapOvr>
    <a:masterClrMapping/>
  </p:clrMapOvr>
  <p:transition>
    <p:fade/>
  </p:transition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E/12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53/55</a:t>
            </a:r>
          </a:p>
        </p:txBody>
      </p:sp>
      <p:pic>
        <p:nvPicPr>
          <p:cNvPr id="7" name="Obrázek 6" descr="Obsah obrázku stůl&#10;&#10;Popis byl vytvořen automaticky">
            <a:extLst>
              <a:ext uri="{FF2B5EF4-FFF2-40B4-BE49-F238E27FC236}">
                <a16:creationId xmlns:a16="http://schemas.microsoft.com/office/drawing/2014/main" id="{030060CB-3404-0284-9C5F-4CE3AC81F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" y="1268907"/>
            <a:ext cx="11727180" cy="522954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821EA79-5350-C3AC-6937-4644C5752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475243" y="1498555"/>
            <a:ext cx="1109568" cy="128636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5B659FD-FB89-5A06-7273-368FC1E5A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033" y="1586954"/>
            <a:ext cx="1286367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92399"/>
      </p:ext>
    </p:extLst>
  </p:cSld>
  <p:clrMapOvr>
    <a:masterClrMapping/>
  </p:clrMapOvr>
  <p:transition>
    <p:fade/>
  </p:transition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E/12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53/55</a:t>
            </a:r>
          </a:p>
        </p:txBody>
      </p:sp>
      <p:pic>
        <p:nvPicPr>
          <p:cNvPr id="7" name="Obrázek 6" descr="Obsah obrázku stůl&#10;&#10;Popis byl vytvořen automaticky">
            <a:extLst>
              <a:ext uri="{FF2B5EF4-FFF2-40B4-BE49-F238E27FC236}">
                <a16:creationId xmlns:a16="http://schemas.microsoft.com/office/drawing/2014/main" id="{030060CB-3404-0284-9C5F-4CE3AC81F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" y="1268907"/>
            <a:ext cx="11727180" cy="522954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821EA79-5350-C3AC-6937-4644C5752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475243" y="1498555"/>
            <a:ext cx="1109568" cy="128636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5B659FD-FB89-5A06-7273-368FC1E5A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033" y="1586954"/>
            <a:ext cx="1286367" cy="110956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F7F83F8-48FE-1175-400E-1A61702A4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1188" y="2645475"/>
            <a:ext cx="1286367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79100"/>
      </p:ext>
    </p:extLst>
  </p:cSld>
  <p:clrMapOvr>
    <a:masterClrMapping/>
  </p:clrMapOvr>
  <p:transition>
    <p:fade/>
  </p:transition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E/12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53/55</a:t>
            </a:r>
          </a:p>
        </p:txBody>
      </p:sp>
      <p:pic>
        <p:nvPicPr>
          <p:cNvPr id="7" name="Obrázek 6" descr="Obsah obrázku stůl&#10;&#10;Popis byl vytvořen automaticky">
            <a:extLst>
              <a:ext uri="{FF2B5EF4-FFF2-40B4-BE49-F238E27FC236}">
                <a16:creationId xmlns:a16="http://schemas.microsoft.com/office/drawing/2014/main" id="{030060CB-3404-0284-9C5F-4CE3AC81F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" y="1268907"/>
            <a:ext cx="11727180" cy="522954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821EA79-5350-C3AC-6937-4644C5752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475243" y="1498555"/>
            <a:ext cx="1109568" cy="128636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5B659FD-FB89-5A06-7273-368FC1E5A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033" y="1586954"/>
            <a:ext cx="1286367" cy="110956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F7F83F8-48FE-1175-400E-1A61702A4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1188" y="2645475"/>
            <a:ext cx="1286367" cy="110956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60D2A1E-DF49-9FA4-2BB6-F2F75B169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8627" y="1724421"/>
            <a:ext cx="1286367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46577"/>
      </p:ext>
    </p:extLst>
  </p:cSld>
  <p:clrMapOvr>
    <a:masterClrMapping/>
  </p:clrMapOvr>
  <p:transition>
    <p:fade/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E/12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53/55</a:t>
            </a:r>
          </a:p>
        </p:txBody>
      </p:sp>
      <p:pic>
        <p:nvPicPr>
          <p:cNvPr id="7" name="Obrázek 6" descr="Obsah obrázku stůl&#10;&#10;Popis byl vytvořen automaticky">
            <a:extLst>
              <a:ext uri="{FF2B5EF4-FFF2-40B4-BE49-F238E27FC236}">
                <a16:creationId xmlns:a16="http://schemas.microsoft.com/office/drawing/2014/main" id="{030060CB-3404-0284-9C5F-4CE3AC81F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" y="1268907"/>
            <a:ext cx="11727180" cy="522954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821EA79-5350-C3AC-6937-4644C5752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475243" y="1498555"/>
            <a:ext cx="1109568" cy="128636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5B659FD-FB89-5A06-7273-368FC1E5A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033" y="1586954"/>
            <a:ext cx="1286367" cy="110956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F7F83F8-48FE-1175-400E-1A61702A4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1188" y="2645475"/>
            <a:ext cx="1286367" cy="110956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60D2A1E-DF49-9FA4-2BB6-F2F75B169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8627" y="1724421"/>
            <a:ext cx="1286367" cy="110956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7080224-8219-50F0-6CB1-54513536E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1633" y="1724421"/>
            <a:ext cx="1286367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9183"/>
      </p:ext>
    </p:extLst>
  </p:cSld>
  <p:clrMapOvr>
    <a:masterClrMapping/>
  </p:clrMapOvr>
  <p:transition>
    <p:fade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E/12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53/55</a:t>
            </a:r>
          </a:p>
        </p:txBody>
      </p:sp>
      <p:pic>
        <p:nvPicPr>
          <p:cNvPr id="7" name="Obrázek 6" descr="Obsah obrázku stůl&#10;&#10;Popis byl vytvořen automaticky">
            <a:extLst>
              <a:ext uri="{FF2B5EF4-FFF2-40B4-BE49-F238E27FC236}">
                <a16:creationId xmlns:a16="http://schemas.microsoft.com/office/drawing/2014/main" id="{030060CB-3404-0284-9C5F-4CE3AC81F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" y="1268907"/>
            <a:ext cx="11727180" cy="522954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821EA79-5350-C3AC-6937-4644C5752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475243" y="1498555"/>
            <a:ext cx="1109568" cy="128636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5B659FD-FB89-5A06-7273-368FC1E5A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033" y="1586954"/>
            <a:ext cx="1286367" cy="110956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F7F83F8-48FE-1175-400E-1A61702A4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1188" y="2645475"/>
            <a:ext cx="1286367" cy="110956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60D2A1E-DF49-9FA4-2BB6-F2F75B169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8627" y="1724421"/>
            <a:ext cx="1286367" cy="110956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7080224-8219-50F0-6CB1-54513536E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1633" y="1724421"/>
            <a:ext cx="1286367" cy="110956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215DE5D-BAF2-E2D3-40CF-4CDF7E1066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0389" y="1586954"/>
            <a:ext cx="1286367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18274"/>
      </p:ext>
    </p:extLst>
  </p:cSld>
  <p:clrMapOvr>
    <a:masterClrMapping/>
  </p:clrMapOvr>
  <p:transition>
    <p:fade/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E/12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53/55</a:t>
            </a:r>
          </a:p>
        </p:txBody>
      </p:sp>
      <p:pic>
        <p:nvPicPr>
          <p:cNvPr id="7" name="Obrázek 6" descr="Obsah obrázku stůl&#10;&#10;Popis byl vytvořen automaticky">
            <a:extLst>
              <a:ext uri="{FF2B5EF4-FFF2-40B4-BE49-F238E27FC236}">
                <a16:creationId xmlns:a16="http://schemas.microsoft.com/office/drawing/2014/main" id="{030060CB-3404-0284-9C5F-4CE3AC81F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" y="1268907"/>
            <a:ext cx="11727180" cy="522954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821EA79-5350-C3AC-6937-4644C5752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475243" y="1498555"/>
            <a:ext cx="1109568" cy="128636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5B659FD-FB89-5A06-7273-368FC1E5A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033" y="1586954"/>
            <a:ext cx="1286367" cy="110956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F7F83F8-48FE-1175-400E-1A61702A4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1188" y="2645475"/>
            <a:ext cx="1286367" cy="110956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60D2A1E-DF49-9FA4-2BB6-F2F75B169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8627" y="1724421"/>
            <a:ext cx="1286367" cy="110956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7080224-8219-50F0-6CB1-54513536E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1633" y="1724421"/>
            <a:ext cx="1286367" cy="110956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215DE5D-BAF2-E2D3-40CF-4CDF7E1066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0389" y="1586954"/>
            <a:ext cx="1286367" cy="110956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3F22489-EF77-8FF1-E1C8-CA5B8AC4DF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0037" y="1598051"/>
            <a:ext cx="1286367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90886"/>
      </p:ext>
    </p:extLst>
  </p:cSld>
  <p:clrMapOvr>
    <a:masterClrMapping/>
  </p:clrMapOvr>
  <p:transition>
    <p:fade/>
  </p:transition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E/12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19</a:t>
            </a:r>
          </a:p>
        </p:txBody>
      </p:sp>
      <p:pic>
        <p:nvPicPr>
          <p:cNvPr id="8" name="Obrázek 7" descr="Obsah obrázku text, interiér, podlaha, strop&#10;&#10;Popis byl vytvořen automaticky">
            <a:extLst>
              <a:ext uri="{FF2B5EF4-FFF2-40B4-BE49-F238E27FC236}">
                <a16:creationId xmlns:a16="http://schemas.microsoft.com/office/drawing/2014/main" id="{FB66AE41-CD07-F3B8-4547-0CE8A590C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68907"/>
            <a:ext cx="3615539" cy="4918828"/>
          </a:xfrm>
          <a:prstGeom prst="rect">
            <a:avLst/>
          </a:prstGeom>
        </p:spPr>
      </p:pic>
      <p:pic>
        <p:nvPicPr>
          <p:cNvPr id="17" name="Obrázek 16" descr="Obsah obrázku text&#10;&#10;Popis byl vytvořen automaticky">
            <a:extLst>
              <a:ext uri="{FF2B5EF4-FFF2-40B4-BE49-F238E27FC236}">
                <a16:creationId xmlns:a16="http://schemas.microsoft.com/office/drawing/2014/main" id="{FBAD34B3-03BB-39DB-5831-F45AA94121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18" y="1267249"/>
            <a:ext cx="2425042" cy="2623416"/>
          </a:xfrm>
          <a:prstGeom prst="rect">
            <a:avLst/>
          </a:prstGeom>
        </p:spPr>
      </p:pic>
      <p:pic>
        <p:nvPicPr>
          <p:cNvPr id="24" name="Obrázek 23" descr="Obsah obrázku text, hodiny, stroj/přístroj&#10;&#10;Popis byl vytvořen automaticky">
            <a:extLst>
              <a:ext uri="{FF2B5EF4-FFF2-40B4-BE49-F238E27FC236}">
                <a16:creationId xmlns:a16="http://schemas.microsoft.com/office/drawing/2014/main" id="{7C685A4D-0E70-E968-3947-3B3F2525EB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091" y="1608345"/>
            <a:ext cx="1621655" cy="217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33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E/12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19</a:t>
            </a:r>
          </a:p>
        </p:txBody>
      </p:sp>
      <p:pic>
        <p:nvPicPr>
          <p:cNvPr id="8" name="Obrázek 7" descr="Obsah obrázku text, interiér, podlaha, strop&#10;&#10;Popis byl vytvořen automaticky">
            <a:extLst>
              <a:ext uri="{FF2B5EF4-FFF2-40B4-BE49-F238E27FC236}">
                <a16:creationId xmlns:a16="http://schemas.microsoft.com/office/drawing/2014/main" id="{FB66AE41-CD07-F3B8-4547-0CE8A590C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68907"/>
            <a:ext cx="3615539" cy="4918828"/>
          </a:xfrm>
          <a:prstGeom prst="rect">
            <a:avLst/>
          </a:prstGeom>
        </p:spPr>
      </p:pic>
      <p:pic>
        <p:nvPicPr>
          <p:cNvPr id="17" name="Obrázek 16" descr="Obsah obrázku text&#10;&#10;Popis byl vytvořen automaticky">
            <a:extLst>
              <a:ext uri="{FF2B5EF4-FFF2-40B4-BE49-F238E27FC236}">
                <a16:creationId xmlns:a16="http://schemas.microsoft.com/office/drawing/2014/main" id="{FBAD34B3-03BB-39DB-5831-F45AA94121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18" y="1267249"/>
            <a:ext cx="2425042" cy="2623416"/>
          </a:xfrm>
          <a:prstGeom prst="rect">
            <a:avLst/>
          </a:prstGeom>
        </p:spPr>
      </p:pic>
      <p:pic>
        <p:nvPicPr>
          <p:cNvPr id="20" name="Obrázek 19" descr="Obsah obrázku text, dopis&#10;&#10;Popis byl vytvořen automaticky">
            <a:extLst>
              <a:ext uri="{FF2B5EF4-FFF2-40B4-BE49-F238E27FC236}">
                <a16:creationId xmlns:a16="http://schemas.microsoft.com/office/drawing/2014/main" id="{E19FC74B-20C8-9856-A9E5-157BB3CB9F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939" y="1268908"/>
            <a:ext cx="3265013" cy="4918827"/>
          </a:xfrm>
          <a:prstGeom prst="rect">
            <a:avLst/>
          </a:prstGeom>
        </p:spPr>
      </p:pic>
      <p:pic>
        <p:nvPicPr>
          <p:cNvPr id="24" name="Obrázek 23" descr="Obsah obrázku text, hodiny, stroj/přístroj&#10;&#10;Popis byl vytvořen automaticky">
            <a:extLst>
              <a:ext uri="{FF2B5EF4-FFF2-40B4-BE49-F238E27FC236}">
                <a16:creationId xmlns:a16="http://schemas.microsoft.com/office/drawing/2014/main" id="{7C685A4D-0E70-E968-3947-3B3F2525EB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091" y="1608345"/>
            <a:ext cx="1621655" cy="217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6640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2/12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Problém č. 2 – Posouzení shody</a:t>
            </a:r>
          </a:p>
          <a:p>
            <a:pPr marL="0" indent="0">
              <a:buNone/>
            </a:pPr>
            <a:endParaRPr lang="cs-CZ" sz="1000" b="1" dirty="0"/>
          </a:p>
          <a:p>
            <a:pPr algn="just">
              <a:spcBef>
                <a:spcPts val="0"/>
              </a:spcBef>
            </a:pPr>
            <a:r>
              <a:rPr lang="cs-CZ" sz="1800" b="1" dirty="0"/>
              <a:t>Z 375/2022 § 69 Přechodná a závěrečná ustanovení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dirty="0"/>
              <a:t>(</a:t>
            </a:r>
            <a:r>
              <a:rPr lang="cs-CZ" sz="1800" i="0" dirty="0">
                <a:effectLst/>
              </a:rPr>
              <a:t>3) </a:t>
            </a:r>
            <a:r>
              <a:rPr lang="cs-CZ" sz="1800" b="0" i="0" dirty="0">
                <a:effectLst/>
              </a:rPr>
              <a:t>Prostředek, který byl uveden do provozu přede dnem nabytí účinnosti tohoto zákona a byl řádně opatřen označením CE, nebo který byl řádně opatřen českou značkou shody, lze použít při poskytování zdravotních služeb v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cs-CZ" sz="1800" b="0" i="0" dirty="0">
                <a:effectLst/>
              </a:rPr>
              <a:t>případě, že je u něj prováděn servis v souladu s tímto zákonem.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13/55</a:t>
            </a:r>
          </a:p>
        </p:txBody>
      </p:sp>
    </p:spTree>
    <p:extLst>
      <p:ext uri="{BB962C8B-B14F-4D97-AF65-F5344CB8AC3E}">
        <p14:creationId xmlns:p14="http://schemas.microsoft.com/office/powerpoint/2010/main" val="1517502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E/12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19</a:t>
            </a:r>
          </a:p>
        </p:txBody>
      </p:sp>
      <p:pic>
        <p:nvPicPr>
          <p:cNvPr id="8" name="Obrázek 7" descr="Obsah obrázku text, interiér, podlaha, strop&#10;&#10;Popis byl vytvořen automaticky">
            <a:extLst>
              <a:ext uri="{FF2B5EF4-FFF2-40B4-BE49-F238E27FC236}">
                <a16:creationId xmlns:a16="http://schemas.microsoft.com/office/drawing/2014/main" id="{FB66AE41-CD07-F3B8-4547-0CE8A590C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68907"/>
            <a:ext cx="3615539" cy="4918828"/>
          </a:xfrm>
          <a:prstGeom prst="rect">
            <a:avLst/>
          </a:prstGeom>
        </p:spPr>
      </p:pic>
      <p:pic>
        <p:nvPicPr>
          <p:cNvPr id="17" name="Obrázek 16" descr="Obsah obrázku text&#10;&#10;Popis byl vytvořen automaticky">
            <a:extLst>
              <a:ext uri="{FF2B5EF4-FFF2-40B4-BE49-F238E27FC236}">
                <a16:creationId xmlns:a16="http://schemas.microsoft.com/office/drawing/2014/main" id="{FBAD34B3-03BB-39DB-5831-F45AA94121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18" y="1267249"/>
            <a:ext cx="2425042" cy="2623416"/>
          </a:xfrm>
          <a:prstGeom prst="rect">
            <a:avLst/>
          </a:prstGeom>
        </p:spPr>
      </p:pic>
      <p:pic>
        <p:nvPicPr>
          <p:cNvPr id="20" name="Obrázek 19" descr="Obsah obrázku text, dopis&#10;&#10;Popis byl vytvořen automaticky">
            <a:extLst>
              <a:ext uri="{FF2B5EF4-FFF2-40B4-BE49-F238E27FC236}">
                <a16:creationId xmlns:a16="http://schemas.microsoft.com/office/drawing/2014/main" id="{E19FC74B-20C8-9856-A9E5-157BB3CB9F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939" y="1268908"/>
            <a:ext cx="3265013" cy="4918827"/>
          </a:xfrm>
          <a:prstGeom prst="rect">
            <a:avLst/>
          </a:prstGeom>
        </p:spPr>
      </p:pic>
      <p:pic>
        <p:nvPicPr>
          <p:cNvPr id="24" name="Obrázek 23" descr="Obsah obrázku text, hodiny, stroj/přístroj&#10;&#10;Popis byl vytvořen automaticky">
            <a:extLst>
              <a:ext uri="{FF2B5EF4-FFF2-40B4-BE49-F238E27FC236}">
                <a16:creationId xmlns:a16="http://schemas.microsoft.com/office/drawing/2014/main" id="{7C685A4D-0E70-E968-3947-3B3F2525EB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091" y="1608345"/>
            <a:ext cx="1621655" cy="2173101"/>
          </a:xfrm>
          <a:prstGeom prst="rect">
            <a:avLst/>
          </a:prstGeom>
        </p:spPr>
      </p:pic>
      <p:pic>
        <p:nvPicPr>
          <p:cNvPr id="11" name="Obrázek 10" descr="Obsah obrázku text, dopis&#10;&#10;Popis byl vytvořen automaticky">
            <a:extLst>
              <a:ext uri="{FF2B5EF4-FFF2-40B4-BE49-F238E27FC236}">
                <a16:creationId xmlns:a16="http://schemas.microsoft.com/office/drawing/2014/main" id="{705DD170-28BB-66D2-F460-6463D39C45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18" y="3573645"/>
            <a:ext cx="2425042" cy="261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55854"/>
      </p:ext>
    </p:extLst>
  </p:cSld>
  <p:clrMapOvr>
    <a:masterClrMapping/>
  </p:clrMapOvr>
  <p:transition>
    <p:fade/>
  </p:transition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12 E/12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19</a:t>
            </a:r>
          </a:p>
        </p:txBody>
      </p:sp>
      <p:pic>
        <p:nvPicPr>
          <p:cNvPr id="8" name="Obrázek 7" descr="Obsah obrázku text, interiér, podlaha, strop&#10;&#10;Popis byl vytvořen automaticky">
            <a:extLst>
              <a:ext uri="{FF2B5EF4-FFF2-40B4-BE49-F238E27FC236}">
                <a16:creationId xmlns:a16="http://schemas.microsoft.com/office/drawing/2014/main" id="{FB66AE41-CD07-F3B8-4547-0CE8A590C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68907"/>
            <a:ext cx="3615539" cy="4918828"/>
          </a:xfrm>
          <a:prstGeom prst="rect">
            <a:avLst/>
          </a:prstGeom>
        </p:spPr>
      </p:pic>
      <p:pic>
        <p:nvPicPr>
          <p:cNvPr id="17" name="Obrázek 16" descr="Obsah obrázku text&#10;&#10;Popis byl vytvořen automaticky">
            <a:extLst>
              <a:ext uri="{FF2B5EF4-FFF2-40B4-BE49-F238E27FC236}">
                <a16:creationId xmlns:a16="http://schemas.microsoft.com/office/drawing/2014/main" id="{FBAD34B3-03BB-39DB-5831-F45AA94121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18" y="1267249"/>
            <a:ext cx="2425042" cy="2623416"/>
          </a:xfrm>
          <a:prstGeom prst="rect">
            <a:avLst/>
          </a:prstGeom>
        </p:spPr>
      </p:pic>
      <p:pic>
        <p:nvPicPr>
          <p:cNvPr id="20" name="Obrázek 19" descr="Obsah obrázku text, dopis&#10;&#10;Popis byl vytvořen automaticky">
            <a:extLst>
              <a:ext uri="{FF2B5EF4-FFF2-40B4-BE49-F238E27FC236}">
                <a16:creationId xmlns:a16="http://schemas.microsoft.com/office/drawing/2014/main" id="{E19FC74B-20C8-9856-A9E5-157BB3CB9F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939" y="1268908"/>
            <a:ext cx="3265013" cy="4918827"/>
          </a:xfrm>
          <a:prstGeom prst="rect">
            <a:avLst/>
          </a:prstGeom>
        </p:spPr>
      </p:pic>
      <p:pic>
        <p:nvPicPr>
          <p:cNvPr id="24" name="Obrázek 23" descr="Obsah obrázku text, hodiny, stroj/přístroj&#10;&#10;Popis byl vytvořen automaticky">
            <a:extLst>
              <a:ext uri="{FF2B5EF4-FFF2-40B4-BE49-F238E27FC236}">
                <a16:creationId xmlns:a16="http://schemas.microsoft.com/office/drawing/2014/main" id="{7C685A4D-0E70-E968-3947-3B3F2525EB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091" y="1608345"/>
            <a:ext cx="1621655" cy="2173101"/>
          </a:xfrm>
          <a:prstGeom prst="rect">
            <a:avLst/>
          </a:prstGeom>
        </p:spPr>
      </p:pic>
      <p:pic>
        <p:nvPicPr>
          <p:cNvPr id="11" name="Obrázek 10" descr="Obsah obrázku text, dopis&#10;&#10;Popis byl vytvořen automaticky">
            <a:extLst>
              <a:ext uri="{FF2B5EF4-FFF2-40B4-BE49-F238E27FC236}">
                <a16:creationId xmlns:a16="http://schemas.microsoft.com/office/drawing/2014/main" id="{705DD170-28BB-66D2-F460-6463D39C45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18" y="3573645"/>
            <a:ext cx="2425042" cy="2614090"/>
          </a:xfrm>
          <a:prstGeom prst="rect">
            <a:avLst/>
          </a:prstGeom>
        </p:spPr>
      </p:pic>
      <p:sp>
        <p:nvSpPr>
          <p:cNvPr id="31" name="Obdélník 30">
            <a:extLst>
              <a:ext uri="{FF2B5EF4-FFF2-40B4-BE49-F238E27FC236}">
                <a16:creationId xmlns:a16="http://schemas.microsoft.com/office/drawing/2014/main" id="{0A3C7D86-4033-CBD4-A6AB-2B7A99282B2A}"/>
              </a:ext>
            </a:extLst>
          </p:cNvPr>
          <p:cNvSpPr/>
          <p:nvPr/>
        </p:nvSpPr>
        <p:spPr>
          <a:xfrm>
            <a:off x="7288567" y="3048414"/>
            <a:ext cx="4454621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Proč MIN/MAX teploměr?</a:t>
            </a:r>
          </a:p>
        </p:txBody>
      </p:sp>
    </p:spTree>
    <p:extLst>
      <p:ext uri="{BB962C8B-B14F-4D97-AF65-F5344CB8AC3E}">
        <p14:creationId xmlns:p14="http://schemas.microsoft.com/office/powerpoint/2010/main" val="2485055678"/>
      </p:ext>
    </p:extLst>
  </p:cSld>
  <p:clrMapOvr>
    <a:masterClrMapping/>
  </p:clrMapOvr>
  <p:transition>
    <p:fade/>
  </p:transition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Přestupky POS dle četnosti</a:t>
            </a:r>
          </a:p>
          <a:p>
            <a:pPr marL="0" indent="0" algn="just">
              <a:spcBef>
                <a:spcPts val="0"/>
              </a:spcBef>
              <a:buNone/>
            </a:pPr>
            <a:endParaRPr lang="cs-CZ" sz="1000" dirty="0"/>
          </a:p>
          <a:p>
            <a:r>
              <a:rPr lang="cs-CZ" dirty="0"/>
              <a:t>SSP – monitoring MIN/MAX teploměrem + záznam MIN a MAX teploty</a:t>
            </a:r>
          </a:p>
          <a:p>
            <a:r>
              <a:rPr lang="cs-CZ" dirty="0"/>
              <a:t>SSP – výskyt ZP s překročenou dobou exspirace + vyčleněné místo (absence efektivní kontroly)</a:t>
            </a:r>
          </a:p>
          <a:p>
            <a:r>
              <a:rPr lang="cs-CZ" dirty="0"/>
              <a:t>SSP – úklid skladů ZP dle definovaných postupů + doložitelnost jeho realizace</a:t>
            </a:r>
          </a:p>
          <a:p>
            <a:r>
              <a:rPr lang="cs-CZ" dirty="0" err="1"/>
              <a:t>SPP</a:t>
            </a:r>
            <a:r>
              <a:rPr lang="cs-CZ" dirty="0"/>
              <a:t> – dodržování ostatních definovaných podmínek (přímé sluneční světlo, hmyz + hlodavci, vlhkost + plísně, denní místnost)</a:t>
            </a:r>
          </a:p>
          <a:p>
            <a:r>
              <a:rPr lang="cs-CZ" dirty="0"/>
              <a:t>Návody – aktuální v ČJ (především k SZM)</a:t>
            </a:r>
          </a:p>
          <a:p>
            <a:r>
              <a:rPr lang="cs-CZ" dirty="0"/>
              <a:t>INS – absence školení + správné pověření osob </a:t>
            </a:r>
          </a:p>
          <a:p>
            <a:r>
              <a:rPr lang="cs-CZ" dirty="0"/>
              <a:t>BTK – dodržování intervalů + osvědčení SER</a:t>
            </a:r>
          </a:p>
          <a:p>
            <a:r>
              <a:rPr lang="cs-CZ" dirty="0"/>
              <a:t>Označení CCZ a CE (platné posouzení shody)</a:t>
            </a:r>
          </a:p>
          <a:p>
            <a:pPr marL="0" indent="0" algn="just">
              <a:spcBef>
                <a:spcPts val="0"/>
              </a:spcBef>
              <a:buNone/>
            </a:pPr>
            <a:endParaRPr lang="cs-CZ" b="0" i="0" dirty="0">
              <a:effectLst/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54/55</a:t>
            </a:r>
          </a:p>
        </p:txBody>
      </p:sp>
    </p:spTree>
    <p:extLst>
      <p:ext uri="{BB962C8B-B14F-4D97-AF65-F5344CB8AC3E}">
        <p14:creationId xmlns:p14="http://schemas.microsoft.com/office/powerpoint/2010/main" val="1647016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320" y="1544714"/>
            <a:ext cx="9800948" cy="45752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2000" b="1" dirty="0"/>
          </a:p>
          <a:p>
            <a:pPr marL="0" indent="0" algn="ctr">
              <a:buNone/>
            </a:pPr>
            <a:r>
              <a:rPr lang="cs-CZ" sz="15000" b="1" dirty="0" err="1"/>
              <a:t>ZP</a:t>
            </a:r>
            <a:r>
              <a:rPr lang="cs-CZ" sz="15000" b="1" baseline="30000" dirty="0" err="1"/>
              <a:t>2</a:t>
            </a:r>
            <a:endParaRPr lang="cs-CZ" sz="15000" b="1" baseline="3000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55/55</a:t>
            </a:r>
          </a:p>
        </p:txBody>
      </p:sp>
    </p:spTree>
    <p:extLst>
      <p:ext uri="{BB962C8B-B14F-4D97-AF65-F5344CB8AC3E}">
        <p14:creationId xmlns:p14="http://schemas.microsoft.com/office/powerpoint/2010/main" val="3371886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320" y="1544714"/>
            <a:ext cx="9800948" cy="45752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2000" b="1" dirty="0"/>
          </a:p>
          <a:p>
            <a:pPr marL="0" indent="0" algn="ctr">
              <a:buNone/>
            </a:pPr>
            <a:endParaRPr lang="cs-CZ" sz="1800" b="1" dirty="0"/>
          </a:p>
          <a:p>
            <a:pPr marL="0" indent="0" algn="ctr">
              <a:buNone/>
            </a:pPr>
            <a:r>
              <a:rPr lang="cs-CZ" sz="12000" b="1" dirty="0"/>
              <a:t>ZP x ZP</a:t>
            </a:r>
            <a:endParaRPr lang="cs-CZ" sz="12000" b="1" baseline="3000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55/55</a:t>
            </a:r>
          </a:p>
        </p:txBody>
      </p:sp>
    </p:spTree>
    <p:extLst>
      <p:ext uri="{BB962C8B-B14F-4D97-AF65-F5344CB8AC3E}">
        <p14:creationId xmlns:p14="http://schemas.microsoft.com/office/powerpoint/2010/main" val="16496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320" y="1544714"/>
            <a:ext cx="9800948" cy="45752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1800" b="1" dirty="0"/>
          </a:p>
          <a:p>
            <a:pPr marL="0" indent="0" algn="ctr">
              <a:buNone/>
            </a:pPr>
            <a:endParaRPr lang="cs-CZ" sz="1800" b="1" dirty="0"/>
          </a:p>
          <a:p>
            <a:pPr marL="0" indent="0" algn="ctr">
              <a:buNone/>
            </a:pPr>
            <a:endParaRPr lang="cs-CZ" sz="1800" b="1" dirty="0"/>
          </a:p>
          <a:p>
            <a:pPr marL="0" indent="0" algn="ctr">
              <a:buNone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cs-CZ" sz="3600" b="1" dirty="0"/>
              <a:t>laté </a:t>
            </a: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cs-CZ" sz="3600" b="1" dirty="0"/>
              <a:t>ravidlo</a:t>
            </a:r>
          </a:p>
          <a:p>
            <a:pPr marL="0" indent="0" algn="ctr">
              <a:buNone/>
            </a:pPr>
            <a:r>
              <a:rPr lang="cs-CZ" sz="3600" b="1" dirty="0"/>
              <a:t>X</a:t>
            </a:r>
          </a:p>
          <a:p>
            <a:pPr marL="0" indent="0" algn="ctr">
              <a:buNone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cs-CZ" sz="3600" b="1" dirty="0"/>
              <a:t>dravotnických </a:t>
            </a: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cs-CZ" sz="3600" b="1" dirty="0"/>
              <a:t>rostředků</a:t>
            </a:r>
            <a:endParaRPr lang="cs-CZ" sz="3600" b="1" baseline="3000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55/55</a:t>
            </a:r>
          </a:p>
        </p:txBody>
      </p:sp>
    </p:spTree>
    <p:extLst>
      <p:ext uri="{BB962C8B-B14F-4D97-AF65-F5344CB8AC3E}">
        <p14:creationId xmlns:p14="http://schemas.microsoft.com/office/powerpoint/2010/main" val="365100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320" y="2032986"/>
            <a:ext cx="9800948" cy="2503504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endParaRPr lang="cs-CZ" sz="9600" b="1" dirty="0"/>
          </a:p>
          <a:p>
            <a:pPr marL="0" indent="0" algn="just">
              <a:spcBef>
                <a:spcPts val="0"/>
              </a:spcBef>
              <a:buNone/>
            </a:pPr>
            <a:r>
              <a:rPr lang="cs-CZ" sz="3600" b="1" dirty="0"/>
              <a:t>Pokud si nejste jisti, k jakému řešení se přiklonit, posuďte daný problém prismatem základní filozofie legislativy ZP, tzn.  nejsmysluplnější zajištění maximální bezpečnosti pacienta či uživatele prostředku v konkrétních podmínkách při použití konkrétního prostředku.</a:t>
            </a:r>
          </a:p>
          <a:p>
            <a:pPr marL="0" indent="0" algn="just">
              <a:spcBef>
                <a:spcPts val="0"/>
              </a:spcBef>
              <a:buNone/>
            </a:pPr>
            <a:endParaRPr lang="cs-CZ" sz="9600" b="1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55/55</a:t>
            </a:r>
          </a:p>
        </p:txBody>
      </p:sp>
    </p:spTree>
    <p:extLst>
      <p:ext uri="{BB962C8B-B14F-4D97-AF65-F5344CB8AC3E}">
        <p14:creationId xmlns:p14="http://schemas.microsoft.com/office/powerpoint/2010/main" val="257755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20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3888A572-93AE-1F70-0EF8-81CE7CCA33DA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30" y="6"/>
            <a:ext cx="12216128" cy="68751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1" name="Obdélník 30">
            <a:extLst>
              <a:ext uri="{FF2B5EF4-FFF2-40B4-BE49-F238E27FC236}">
                <a16:creationId xmlns:a16="http://schemas.microsoft.com/office/drawing/2014/main" id="{0A3C7D86-4033-CBD4-A6AB-2B7A99282B2A}"/>
              </a:ext>
            </a:extLst>
          </p:cNvPr>
          <p:cNvSpPr/>
          <p:nvPr/>
        </p:nvSpPr>
        <p:spPr>
          <a:xfrm>
            <a:off x="4145873" y="3826276"/>
            <a:ext cx="742212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Vy a ZP</a:t>
            </a:r>
          </a:p>
          <a:p>
            <a:pPr algn="ctr"/>
            <a:r>
              <a:rPr lang="cs-CZ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jste na stejné lodi !!!</a:t>
            </a:r>
          </a:p>
        </p:txBody>
      </p:sp>
    </p:spTree>
    <p:extLst>
      <p:ext uri="{BB962C8B-B14F-4D97-AF65-F5344CB8AC3E}">
        <p14:creationId xmlns:p14="http://schemas.microsoft.com/office/powerpoint/2010/main" val="65612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20</a:t>
            </a:r>
          </a:p>
        </p:txBody>
      </p:sp>
      <p:pic>
        <p:nvPicPr>
          <p:cNvPr id="3" name="Obrázek 2" descr="Obsah obrázku text, pózování, stojící, okno&#10;&#10;Popis byl vytvořen automaticky">
            <a:extLst>
              <a:ext uri="{FF2B5EF4-FFF2-40B4-BE49-F238E27FC236}">
                <a16:creationId xmlns:a16="http://schemas.microsoft.com/office/drawing/2014/main" id="{1D376E39-E330-F3E1-C5DE-2CE9DE96BB8C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322D32FF-3E7A-F0DC-E3AF-F6F4A118B9B8}"/>
              </a:ext>
            </a:extLst>
          </p:cNvPr>
          <p:cNvSpPr/>
          <p:nvPr/>
        </p:nvSpPr>
        <p:spPr>
          <a:xfrm>
            <a:off x="5916477" y="3677637"/>
            <a:ext cx="5259518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Ale nejste</a:t>
            </a:r>
          </a:p>
          <a:p>
            <a:pPr algn="ctr"/>
            <a:r>
              <a:rPr lang="cs-CZ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v tom sami !!!</a:t>
            </a:r>
          </a:p>
        </p:txBody>
      </p:sp>
    </p:spTree>
    <p:extLst>
      <p:ext uri="{BB962C8B-B14F-4D97-AF65-F5344CB8AC3E}">
        <p14:creationId xmlns:p14="http://schemas.microsoft.com/office/powerpoint/2010/main" val="13786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ctrTitle"/>
          </p:nvPr>
        </p:nvSpPr>
        <p:spPr>
          <a:xfrm>
            <a:off x="609600" y="4085664"/>
            <a:ext cx="6210689" cy="2205245"/>
          </a:xfrm>
        </p:spPr>
        <p:txBody>
          <a:bodyPr>
            <a:normAutofit/>
          </a:bodyPr>
          <a:lstStyle/>
          <a:p>
            <a:pPr algn="ctr"/>
            <a:r>
              <a:rPr lang="cs-CZ" cap="all" dirty="0">
                <a:solidFill>
                  <a:srgbClr val="F7BB6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dotazník spokojenosti</a:t>
            </a:r>
            <a:br>
              <a:rPr lang="cs-CZ" cap="all" dirty="0">
                <a:solidFill>
                  <a:schemeClr val="bg1"/>
                </a:solidFill>
              </a:rPr>
            </a:br>
            <a:br>
              <a:rPr lang="cs-CZ" b="0" dirty="0">
                <a:solidFill>
                  <a:schemeClr val="bg1"/>
                </a:solidFill>
              </a:rPr>
            </a:br>
            <a:br>
              <a:rPr lang="cs-CZ" b="0" dirty="0">
                <a:solidFill>
                  <a:schemeClr val="bg1"/>
                </a:solidFill>
              </a:rPr>
            </a:b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Předem děkujeme </a:t>
            </a: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 </a:t>
            </a: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spolupráci a za čas věnovaný odpovědím.</a:t>
            </a: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cs-CZ" dirty="0"/>
            </a:br>
            <a:endParaRPr lang="cs-CZ" b="0" dirty="0">
              <a:solidFill>
                <a:schemeClr val="bg1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D104C-1C2B-4C54-ACA8-C6B9BE4E01FC}" type="datetime1">
              <a:rPr lang="cs-CZ" smtClean="0"/>
              <a:t>22.05.2023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4294967295"/>
          </p:nvPr>
        </p:nvSpPr>
        <p:spPr>
          <a:xfrm>
            <a:off x="2344305" y="510529"/>
            <a:ext cx="6720000" cy="25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900" dirty="0"/>
              <a:t>Dotazník spokojenosti</a:t>
            </a:r>
          </a:p>
        </p:txBody>
      </p:sp>
      <p:sp>
        <p:nvSpPr>
          <p:cNvPr id="8" name="Nadpis 8">
            <a:extLst>
              <a:ext uri="{FF2B5EF4-FFF2-40B4-BE49-F238E27FC236}">
                <a16:creationId xmlns:a16="http://schemas.microsoft.com/office/drawing/2014/main" id="{056EA932-8E47-4E23-8455-F4BCAF8DC740}"/>
              </a:ext>
            </a:extLst>
          </p:cNvPr>
          <p:cNvSpPr txBox="1">
            <a:spLocks/>
          </p:cNvSpPr>
          <p:nvPr/>
        </p:nvSpPr>
        <p:spPr>
          <a:xfrm>
            <a:off x="542150" y="1314089"/>
            <a:ext cx="7650850" cy="2790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MÁTE ZKUŠENOSTI SE SÚKL? </a:t>
            </a:r>
          </a:p>
          <a:p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Podělte se o ně s námi!</a:t>
            </a:r>
          </a:p>
          <a:p>
            <a:endParaRPr lang="cs-CZ" sz="18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cs-CZ" sz="18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SÚKL se jako každá organizace snaží zlepšovat a rozvíjet poskytované</a:t>
            </a:r>
            <a:r>
              <a:rPr lang="cs-CZ" sz="1800" spc="15" dirty="0">
                <a:solidFill>
                  <a:srgbClr val="202124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služby.</a:t>
            </a:r>
          </a:p>
          <a:p>
            <a:endParaRPr lang="cs-CZ" sz="18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Budeme proto rádi, když nám dáte zpětnou vazbu vyplněním následujícího dotazníku.</a:t>
            </a:r>
          </a:p>
          <a:p>
            <a:endParaRPr lang="cs-CZ" sz="18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cs-CZ" sz="18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AA64BF4-51CF-4FDD-A31D-2696DE0CA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006" y="2556887"/>
            <a:ext cx="2209575" cy="22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9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700" dirty="0"/>
              <a:t>Průběh a výsledky kontrol osob nakládajících se </a:t>
            </a:r>
            <a:r>
              <a:rPr lang="cs-CZ" sz="2700" dirty="0">
                <a:solidFill>
                  <a:schemeClr val="accent5">
                    <a:lumMod val="50000"/>
                  </a:schemeClr>
                </a:solidFill>
              </a:rPr>
              <a:t>zdravotnickými prostředky</a:t>
            </a:r>
            <a:endParaRPr lang="cs-CZ" sz="27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cs-CZ" sz="1000" b="1" dirty="0"/>
          </a:p>
          <a:p>
            <a:pPr marL="0" indent="0" algn="ctr">
              <a:buNone/>
            </a:pPr>
            <a:r>
              <a:rPr lang="cs-CZ" sz="6000" b="1" dirty="0"/>
              <a:t>SÚKL  =  LP  +  </a:t>
            </a:r>
            <a:r>
              <a:rPr lang="cs-CZ" sz="6000" b="1" dirty="0">
                <a:solidFill>
                  <a:schemeClr val="accent5">
                    <a:lumMod val="50000"/>
                  </a:schemeClr>
                </a:solidFill>
              </a:rPr>
              <a:t>ZP  (</a:t>
            </a:r>
            <a:r>
              <a:rPr lang="cs-CZ" sz="6000" b="1" dirty="0" err="1">
                <a:solidFill>
                  <a:schemeClr val="accent5">
                    <a:lumMod val="50000"/>
                  </a:schemeClr>
                </a:solidFill>
              </a:rPr>
              <a:t>IVD</a:t>
            </a:r>
            <a:r>
              <a:rPr lang="cs-CZ" sz="6000" b="1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pPr marL="0" indent="0" algn="ctr">
              <a:buNone/>
            </a:pPr>
            <a:r>
              <a:rPr lang="cs-CZ" sz="1600" b="1" dirty="0">
                <a:solidFill>
                  <a:schemeClr val="accent5">
                    <a:lumMod val="50000"/>
                  </a:schemeClr>
                </a:solidFill>
              </a:rPr>
              <a:t>zdravotnický prostředek (diagnostický zdravotnický prostředek in vitro)</a:t>
            </a:r>
          </a:p>
          <a:p>
            <a:pPr marL="0" indent="0" algn="ctr">
              <a:buNone/>
            </a:pPr>
            <a:endParaRPr lang="cs-CZ" sz="16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cs-CZ" sz="6000" b="1" dirty="0">
                <a:solidFill>
                  <a:schemeClr val="accent5">
                    <a:lumMod val="50000"/>
                  </a:schemeClr>
                </a:solidFill>
              </a:rPr>
              <a:t>ZP  =  ZT  (PT/</a:t>
            </a:r>
            <a:r>
              <a:rPr lang="cs-CZ" sz="6000" b="1" dirty="0" err="1">
                <a:solidFill>
                  <a:schemeClr val="accent5">
                    <a:lumMod val="50000"/>
                  </a:schemeClr>
                </a:solidFill>
              </a:rPr>
              <a:t>LT</a:t>
            </a:r>
            <a:r>
              <a:rPr lang="cs-CZ" sz="6000" b="1" dirty="0">
                <a:solidFill>
                  <a:schemeClr val="accent5">
                    <a:lumMod val="50000"/>
                  </a:schemeClr>
                </a:solidFill>
              </a:rPr>
              <a:t>)  +  SZM</a:t>
            </a:r>
          </a:p>
          <a:p>
            <a:pPr marL="0" indent="0">
              <a:buNone/>
            </a:pPr>
            <a:r>
              <a:rPr lang="cs-CZ" sz="1600" b="1" dirty="0">
                <a:solidFill>
                  <a:schemeClr val="accent5">
                    <a:lumMod val="50000"/>
                  </a:schemeClr>
                </a:solidFill>
              </a:rPr>
              <a:t>			            		  monitor v. f. / ultrazvuk / </a:t>
            </a:r>
            <a:r>
              <a:rPr lang="cs-CZ" sz="1600" b="1" dirty="0" err="1">
                <a:solidFill>
                  <a:schemeClr val="accent5">
                    <a:lumMod val="50000"/>
                  </a:schemeClr>
                </a:solidFill>
              </a:rPr>
              <a:t>inf</a:t>
            </a:r>
            <a:r>
              <a:rPr lang="cs-CZ" sz="1600" b="1" dirty="0">
                <a:solidFill>
                  <a:schemeClr val="accent5">
                    <a:lumMod val="50000"/>
                  </a:schemeClr>
                </a:solidFill>
              </a:rPr>
              <a:t>. pumpa 	       	sterilní krytí / vlhké hojení</a:t>
            </a:r>
          </a:p>
          <a:p>
            <a:pPr marL="0" indent="0">
              <a:buNone/>
            </a:pPr>
            <a:r>
              <a:rPr lang="cs-CZ" sz="1600" b="1" dirty="0">
                <a:solidFill>
                  <a:schemeClr val="accent5">
                    <a:lumMod val="50000"/>
                  </a:schemeClr>
                </a:solidFill>
              </a:rPr>
              <a:t>					 elektrokauter / </a:t>
            </a:r>
            <a:r>
              <a:rPr lang="cs-CZ" sz="1600" b="1" dirty="0" err="1">
                <a:solidFill>
                  <a:schemeClr val="accent5">
                    <a:lumMod val="50000"/>
                  </a:schemeClr>
                </a:solidFill>
              </a:rPr>
              <a:t>CRP</a:t>
            </a:r>
            <a:r>
              <a:rPr lang="cs-CZ" sz="1600" b="1" dirty="0">
                <a:solidFill>
                  <a:schemeClr val="accent5">
                    <a:lumMod val="50000"/>
                  </a:schemeClr>
                </a:solidFill>
              </a:rPr>
              <a:t> / vyšetřovací stůl	       	</a:t>
            </a:r>
            <a:r>
              <a:rPr lang="cs-CZ" sz="1600" b="1" dirty="0" err="1">
                <a:solidFill>
                  <a:schemeClr val="accent5">
                    <a:lumMod val="50000"/>
                  </a:schemeClr>
                </a:solidFill>
              </a:rPr>
              <a:t>CRP</a:t>
            </a:r>
            <a:r>
              <a:rPr lang="cs-CZ" sz="1600" b="1" dirty="0">
                <a:solidFill>
                  <a:schemeClr val="accent5">
                    <a:lumMod val="50000"/>
                  </a:schemeClr>
                </a:solidFill>
              </a:rPr>
              <a:t> set / glycerinové čípky</a:t>
            </a:r>
          </a:p>
          <a:p>
            <a:pPr marL="0" indent="0">
              <a:buNone/>
            </a:pPr>
            <a:r>
              <a:rPr lang="cs-CZ" sz="1600" b="1" dirty="0">
                <a:solidFill>
                  <a:schemeClr val="accent5">
                    <a:lumMod val="50000"/>
                  </a:schemeClr>
                </a:solidFill>
              </a:rPr>
              <a:t> 					        tonometr / lékařský teploměr		     dezinfekční přípravky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  1/55</a:t>
            </a:r>
          </a:p>
        </p:txBody>
      </p:sp>
    </p:spTree>
    <p:extLst>
      <p:ext uri="{BB962C8B-B14F-4D97-AF65-F5344CB8AC3E}">
        <p14:creationId xmlns:p14="http://schemas.microsoft.com/office/powerpoint/2010/main" val="2656920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2/12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Problém č. 2 – Posouzení shody</a:t>
            </a:r>
          </a:p>
          <a:p>
            <a:pPr marL="0" indent="0">
              <a:buNone/>
            </a:pPr>
            <a:endParaRPr lang="cs-CZ" sz="1000" b="1" dirty="0"/>
          </a:p>
          <a:p>
            <a:pPr algn="just">
              <a:spcBef>
                <a:spcPts val="0"/>
              </a:spcBef>
            </a:pPr>
            <a:r>
              <a:rPr lang="cs-CZ" sz="1800" b="1" dirty="0"/>
              <a:t>Z 375/2022 § 69 Přechodná a závěrečná ustanovení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dirty="0"/>
              <a:t>(</a:t>
            </a:r>
            <a:r>
              <a:rPr lang="cs-CZ" sz="1800" i="0" dirty="0">
                <a:effectLst/>
              </a:rPr>
              <a:t>3) </a:t>
            </a:r>
            <a:r>
              <a:rPr lang="cs-CZ" sz="1800" b="0" i="0" dirty="0">
                <a:effectLst/>
              </a:rPr>
              <a:t>Prostředek, který byl uveden do provozu přede dnem nabytí účinnosti tohoto zákona a </a:t>
            </a:r>
            <a:r>
              <a:rPr lang="cs-CZ" sz="18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byl řádně opatřen označením CE</a:t>
            </a:r>
            <a:r>
              <a:rPr lang="cs-CZ" sz="1800" b="0" i="0" dirty="0">
                <a:effectLst/>
              </a:rPr>
              <a:t>, nebo který byl řádně opatřen českou značkou shody, lze použít při poskytování zdravotních služeb v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cs-CZ" sz="1800" b="0" i="0" dirty="0">
                <a:effectLst/>
              </a:rPr>
              <a:t>případě, že je u něj prováděn servis v souladu s tímto zákonem.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13/55</a:t>
            </a:r>
          </a:p>
        </p:txBody>
      </p:sp>
    </p:spTree>
    <p:extLst>
      <p:ext uri="{BB962C8B-B14F-4D97-AF65-F5344CB8AC3E}">
        <p14:creationId xmlns:p14="http://schemas.microsoft.com/office/powerpoint/2010/main" val="348074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ctrTitle" idx="4294967295"/>
          </p:nvPr>
        </p:nvSpPr>
        <p:spPr>
          <a:xfrm>
            <a:off x="4415599" y="2973384"/>
            <a:ext cx="4367396" cy="911231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Děkujeme za pozornost.</a:t>
            </a:r>
          </a:p>
        </p:txBody>
      </p:sp>
      <p:sp>
        <p:nvSpPr>
          <p:cNvPr id="10" name="Podnadpis 9"/>
          <p:cNvSpPr>
            <a:spLocks noGrp="1"/>
          </p:cNvSpPr>
          <p:nvPr>
            <p:ph type="subTitle" idx="4294967295"/>
          </p:nvPr>
        </p:nvSpPr>
        <p:spPr>
          <a:xfrm>
            <a:off x="4449352" y="3492568"/>
            <a:ext cx="4333643" cy="135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050" cap="all" dirty="0">
                <a:solidFill>
                  <a:schemeClr val="bg1"/>
                </a:solidFill>
              </a:rPr>
              <a:t>Státní ústav pro kontrolu léčiv</a:t>
            </a:r>
          </a:p>
          <a:p>
            <a:pPr marL="0" indent="0">
              <a:buNone/>
            </a:pPr>
            <a:r>
              <a:rPr lang="cs-CZ" sz="1050" dirty="0">
                <a:solidFill>
                  <a:schemeClr val="bg1"/>
                </a:solidFill>
              </a:rPr>
              <a:t>Šrobárova 48, 100 41  Praha 10</a:t>
            </a:r>
          </a:p>
          <a:p>
            <a:pPr marL="0" indent="0">
              <a:buNone/>
            </a:pPr>
            <a:r>
              <a:rPr lang="cs-CZ" sz="1050" dirty="0">
                <a:solidFill>
                  <a:schemeClr val="bg1"/>
                </a:solidFill>
              </a:rPr>
              <a:t>tel.: +420 272 185 111</a:t>
            </a:r>
          </a:p>
          <a:p>
            <a:pPr marL="0" indent="0">
              <a:buNone/>
            </a:pPr>
            <a:r>
              <a:rPr lang="cs-CZ" sz="1050" dirty="0">
                <a:solidFill>
                  <a:schemeClr val="bg1"/>
                </a:solidFill>
              </a:rPr>
              <a:t>fax: +420 271 732 377</a:t>
            </a:r>
          </a:p>
          <a:p>
            <a:pPr marL="0" indent="0">
              <a:buNone/>
            </a:pPr>
            <a:r>
              <a:rPr lang="cs-CZ" sz="1050" dirty="0">
                <a:solidFill>
                  <a:schemeClr val="bg1"/>
                </a:solidFill>
              </a:rPr>
              <a:t>e-mail: posta@</a:t>
            </a:r>
            <a:r>
              <a:rPr lang="cs-CZ" sz="1050" dirty="0" err="1">
                <a:solidFill>
                  <a:schemeClr val="bg1"/>
                </a:solidFill>
              </a:rPr>
              <a:t>sukl.cz</a:t>
            </a:r>
            <a:endParaRPr lang="cs-CZ" sz="1050" dirty="0">
              <a:solidFill>
                <a:schemeClr val="bg1"/>
              </a:solidFill>
            </a:endParaRPr>
          </a:p>
        </p:txBody>
      </p:sp>
      <p:pic>
        <p:nvPicPr>
          <p:cNvPr id="11" name="Obrázek 10" descr="SÚKL - logo 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83254" y="1961195"/>
            <a:ext cx="2697485" cy="72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8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2/12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Problém č. 2 – Posouzení shody</a:t>
            </a:r>
          </a:p>
          <a:p>
            <a:pPr marL="0" indent="0">
              <a:buNone/>
            </a:pPr>
            <a:endParaRPr lang="cs-CZ" sz="1000" b="1" dirty="0"/>
          </a:p>
          <a:p>
            <a:pPr algn="just">
              <a:spcBef>
                <a:spcPts val="0"/>
              </a:spcBef>
            </a:pPr>
            <a:r>
              <a:rPr lang="cs-CZ" sz="1800" b="1" dirty="0"/>
              <a:t>Z 375/2022 § 69 Přechodná a závěrečná ustanovení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dirty="0"/>
              <a:t>(</a:t>
            </a:r>
            <a:r>
              <a:rPr lang="cs-CZ" sz="1800" i="0" dirty="0">
                <a:effectLst/>
              </a:rPr>
              <a:t>3) </a:t>
            </a:r>
            <a:r>
              <a:rPr lang="cs-CZ" sz="1800" b="0" i="0" dirty="0">
                <a:effectLst/>
              </a:rPr>
              <a:t>Prostředek, který byl uveden do provozu přede dnem nabytí účinnosti tohoto zákona a </a:t>
            </a:r>
            <a:r>
              <a:rPr lang="cs-CZ" sz="18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byl řádně opatřen označením CE</a:t>
            </a:r>
            <a:r>
              <a:rPr lang="cs-CZ" sz="1800" b="0" i="0" dirty="0">
                <a:effectLst/>
              </a:rPr>
              <a:t>, nebo který byl řádně </a:t>
            </a:r>
            <a:r>
              <a:rPr lang="cs-CZ" sz="18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opatřen českou značkou shody</a:t>
            </a:r>
            <a:r>
              <a:rPr lang="cs-CZ" sz="1800" b="0" i="0" dirty="0">
                <a:effectLst/>
              </a:rPr>
              <a:t>, lze použít při poskytování zdravotních služeb v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cs-CZ" sz="1800" b="0" i="0" dirty="0">
                <a:effectLst/>
              </a:rPr>
              <a:t>případě, že je u něj prováděn servis v souladu s tímto zákonem.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13/55</a:t>
            </a:r>
          </a:p>
        </p:txBody>
      </p:sp>
    </p:spTree>
    <p:extLst>
      <p:ext uri="{BB962C8B-B14F-4D97-AF65-F5344CB8AC3E}">
        <p14:creationId xmlns:p14="http://schemas.microsoft.com/office/powerpoint/2010/main" val="128879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2/12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Označení CE a </a:t>
            </a:r>
            <a:r>
              <a:rPr lang="cs-CZ" b="1" dirty="0" err="1"/>
              <a:t>CCZ</a:t>
            </a:r>
            <a:r>
              <a:rPr lang="cs-CZ" b="1" dirty="0"/>
              <a:t> jako doklad posouzení shody</a:t>
            </a:r>
          </a:p>
          <a:p>
            <a:pPr marL="0" indent="0" algn="just">
              <a:spcBef>
                <a:spcPts val="0"/>
              </a:spcBef>
              <a:buNone/>
            </a:pPr>
            <a:endParaRPr lang="cs-CZ" sz="1000" dirty="0"/>
          </a:p>
          <a:p>
            <a:r>
              <a:rPr lang="cs-CZ" dirty="0"/>
              <a:t>Pouze ZP s označením CE nebo </a:t>
            </a:r>
            <a:r>
              <a:rPr lang="cs-CZ" dirty="0" err="1"/>
              <a:t>CCZ</a:t>
            </a:r>
            <a:r>
              <a:rPr lang="cs-CZ" dirty="0"/>
              <a:t> mohou být dnes používány při poskytování zdravotních služeb</a:t>
            </a:r>
          </a:p>
          <a:p>
            <a:r>
              <a:rPr lang="cs-CZ" dirty="0"/>
              <a:t>Rok 1997 – NV 179/1997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Rok 2004 – vstup do EU</a:t>
            </a:r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Např. Chirana „MADE IN CZECHOSLOVAKIA“ – tonometry, sterilizátory, stomatol. soupravy, RTG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14/55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DD7C797-CECA-E384-91F1-D83B20442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875" y="4181606"/>
            <a:ext cx="1760719" cy="104039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E4D3DA2-812E-1A85-8090-B973DD2BB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0237" y="4181606"/>
            <a:ext cx="1105642" cy="104039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28C9CCF-E435-FFF8-79F6-555168F014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5875" y="2684346"/>
            <a:ext cx="1760719" cy="110247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B857E60-4EE6-B22E-F436-3B99A2567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0237" y="2684346"/>
            <a:ext cx="1650703" cy="112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57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2/12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Označení CE a </a:t>
            </a:r>
            <a:r>
              <a:rPr lang="cs-CZ" b="1" dirty="0" err="1"/>
              <a:t>CCZ</a:t>
            </a:r>
            <a:r>
              <a:rPr lang="cs-CZ" b="1" dirty="0"/>
              <a:t> jako doklad posouzení shody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15/55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7FC0019-F487-8BDB-D83B-C2663F010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357" y="1978259"/>
            <a:ext cx="6047728" cy="392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20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1C0DD0A9-A23E-B16F-0911-6714DFD6C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74546"/>
            <a:ext cx="8463204" cy="197770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2/12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16/55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AA9464B1-0CB6-AAFD-474E-54FE2D759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773" y="2661691"/>
            <a:ext cx="8936167" cy="367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029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1C0DD0A9-A23E-B16F-0911-6714DFD6C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74546"/>
            <a:ext cx="8463204" cy="197770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2/12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16/55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AA9464B1-0CB6-AAFD-474E-54FE2D759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773" y="2661691"/>
            <a:ext cx="8936167" cy="3674309"/>
          </a:xfrm>
          <a:prstGeom prst="rect">
            <a:avLst/>
          </a:prstGeom>
        </p:spPr>
      </p:pic>
      <p:sp>
        <p:nvSpPr>
          <p:cNvPr id="3" name="Šipka: doprava 2">
            <a:extLst>
              <a:ext uri="{FF2B5EF4-FFF2-40B4-BE49-F238E27FC236}">
                <a16:creationId xmlns:a16="http://schemas.microsoft.com/office/drawing/2014/main" id="{8FF76781-5DA6-E818-68E6-5866BC7423ED}"/>
              </a:ext>
            </a:extLst>
          </p:cNvPr>
          <p:cNvSpPr/>
          <p:nvPr/>
        </p:nvSpPr>
        <p:spPr>
          <a:xfrm>
            <a:off x="3240349" y="3398013"/>
            <a:ext cx="978408" cy="11008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005382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1C0DD0A9-A23E-B16F-0911-6714DFD6C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74546"/>
            <a:ext cx="8463204" cy="197770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2/12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16/55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AA9464B1-0CB6-AAFD-474E-54FE2D759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773" y="2661691"/>
            <a:ext cx="8936167" cy="3674309"/>
          </a:xfrm>
          <a:prstGeom prst="rect">
            <a:avLst/>
          </a:prstGeom>
        </p:spPr>
      </p:pic>
      <p:sp>
        <p:nvSpPr>
          <p:cNvPr id="3" name="Šipka: doprava 2">
            <a:extLst>
              <a:ext uri="{FF2B5EF4-FFF2-40B4-BE49-F238E27FC236}">
                <a16:creationId xmlns:a16="http://schemas.microsoft.com/office/drawing/2014/main" id="{8FF76781-5DA6-E818-68E6-5866BC7423ED}"/>
              </a:ext>
            </a:extLst>
          </p:cNvPr>
          <p:cNvSpPr/>
          <p:nvPr/>
        </p:nvSpPr>
        <p:spPr>
          <a:xfrm>
            <a:off x="3240349" y="3398013"/>
            <a:ext cx="978408" cy="11008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E4DD63E-D698-0B44-8498-AAD63C94A3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1634" y="5249983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69699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2/12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17/55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AEBAB98-3B98-6FC8-20AF-55A7B4CC9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204" y="1403298"/>
            <a:ext cx="6542202" cy="336400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598B553-877B-10E5-1F37-1E73B2E658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000" y="2102176"/>
            <a:ext cx="3644206" cy="413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06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2/12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17/55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AEBAB98-3B98-6FC8-20AF-55A7B4CC9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204" y="1403298"/>
            <a:ext cx="6542202" cy="336400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598B553-877B-10E5-1F37-1E73B2E658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000" y="2102176"/>
            <a:ext cx="3644206" cy="413836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2745606-3281-4C76-0CB5-547FDA26AB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5319" y="4379993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02871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2/12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17/55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AEBAB98-3B98-6FC8-20AF-55A7B4CC9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204" y="1403298"/>
            <a:ext cx="6542202" cy="336400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598B553-877B-10E5-1F37-1E73B2E658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000" y="2102176"/>
            <a:ext cx="3644206" cy="413836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2745606-3281-4C76-0CB5-547FDA26AB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5319" y="4379993"/>
            <a:ext cx="1109568" cy="128636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FD2AB1C-5EC4-E727-3E27-B209413DD1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6233" y="3085302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6362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44714"/>
            <a:ext cx="10972800" cy="45752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16000" b="1" dirty="0"/>
              <a:t>95 % POS</a:t>
            </a:r>
          </a:p>
          <a:p>
            <a:pPr marL="0" indent="0" algn="ctr">
              <a:buNone/>
            </a:pPr>
            <a:endParaRPr lang="cs-CZ" sz="1800" b="1" dirty="0"/>
          </a:p>
          <a:p>
            <a:pPr marL="0" indent="0" algn="ctr">
              <a:buNone/>
            </a:pPr>
            <a:r>
              <a:rPr lang="cs-CZ" sz="6600" b="1" dirty="0"/>
              <a:t>nevnímá SZM jako ZP !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  2/55</a:t>
            </a:r>
          </a:p>
        </p:txBody>
      </p:sp>
    </p:spTree>
    <p:extLst>
      <p:ext uri="{BB962C8B-B14F-4D97-AF65-F5344CB8AC3E}">
        <p14:creationId xmlns:p14="http://schemas.microsoft.com/office/powerpoint/2010/main" val="376874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2/12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Foto 1</a:t>
            </a:r>
          </a:p>
        </p:txBody>
      </p:sp>
      <p:pic>
        <p:nvPicPr>
          <p:cNvPr id="7" name="Obrázek 6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1024CC98-C1E3-D83C-7358-F911B99A2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78" y="1318731"/>
            <a:ext cx="6434793" cy="290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84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2/12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Foto 1</a:t>
            </a:r>
          </a:p>
        </p:txBody>
      </p:sp>
      <p:pic>
        <p:nvPicPr>
          <p:cNvPr id="7" name="Obrázek 6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1024CC98-C1E3-D83C-7358-F911B99A2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78" y="1318731"/>
            <a:ext cx="6434793" cy="290704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C697F57-35F5-84F0-056D-A4062BB4E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268" y="1993267"/>
            <a:ext cx="6913463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0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2/12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Foto 1</a:t>
            </a:r>
          </a:p>
        </p:txBody>
      </p:sp>
      <p:pic>
        <p:nvPicPr>
          <p:cNvPr id="7" name="Obrázek 6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1024CC98-C1E3-D83C-7358-F911B99A2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78" y="1318731"/>
            <a:ext cx="6434793" cy="290704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C697F57-35F5-84F0-056D-A4062BB4E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268" y="1993267"/>
            <a:ext cx="6913463" cy="287146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7043E24-0FD0-7D0E-77CB-4D30075AA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0400" y="2772251"/>
            <a:ext cx="7102456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5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2/12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Foto 1</a:t>
            </a:r>
          </a:p>
        </p:txBody>
      </p:sp>
      <p:pic>
        <p:nvPicPr>
          <p:cNvPr id="7" name="Obrázek 6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1024CC98-C1E3-D83C-7358-F911B99A2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78" y="1318731"/>
            <a:ext cx="6434793" cy="290704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C697F57-35F5-84F0-056D-A4062BB4E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268" y="1993267"/>
            <a:ext cx="6913463" cy="287146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7043E24-0FD0-7D0E-77CB-4D30075AA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0400" y="2772251"/>
            <a:ext cx="7102456" cy="331651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043F7D6-1A0C-88D0-6610-85F0BF97C4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178" y="3550861"/>
            <a:ext cx="10894496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0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2/12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Foto 1</a:t>
            </a:r>
          </a:p>
        </p:txBody>
      </p:sp>
      <p:pic>
        <p:nvPicPr>
          <p:cNvPr id="7" name="Obrázek 6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1024CC98-C1E3-D83C-7358-F911B99A2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78" y="1318731"/>
            <a:ext cx="6434793" cy="290704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C697F57-35F5-84F0-056D-A4062BB4E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268" y="1993267"/>
            <a:ext cx="6913463" cy="287146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7043E24-0FD0-7D0E-77CB-4D30075AA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0400" y="2772251"/>
            <a:ext cx="7102456" cy="331651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043F7D6-1A0C-88D0-6610-85F0BF97C4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178" y="3550861"/>
            <a:ext cx="10894496" cy="231058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AB57A0F-1ECE-4182-1CCD-ACAE1F26C9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0207" y="1458777"/>
            <a:ext cx="7931583" cy="4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5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2/12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Foto 2</a:t>
            </a:r>
          </a:p>
        </p:txBody>
      </p:sp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C6C7D738-08DA-2B4D-0E13-2A80C4727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69" y="1421388"/>
            <a:ext cx="9821662" cy="465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5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2/12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Foto 2</a:t>
            </a:r>
          </a:p>
        </p:txBody>
      </p:sp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C6C7D738-08DA-2B4D-0E13-2A80C4727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69" y="1421388"/>
            <a:ext cx="9821662" cy="465425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91CD226-40C6-8C0E-9263-69D6A0B88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342" y="4481451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7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bílá tabule, účtenka&#10;&#10;Popis byl vytvořen automaticky">
            <a:extLst>
              <a:ext uri="{FF2B5EF4-FFF2-40B4-BE49-F238E27FC236}">
                <a16:creationId xmlns:a16="http://schemas.microsoft.com/office/drawing/2014/main" id="{57AA7982-26BA-AE88-F10A-4F154F1DD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126" y="1268908"/>
            <a:ext cx="3528863" cy="505847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2/12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Foto 3</a:t>
            </a:r>
          </a:p>
        </p:txBody>
      </p:sp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738FDE10-604A-F7C3-3518-CCE902C09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591" y="1268908"/>
            <a:ext cx="4096282" cy="3533313"/>
          </a:xfrm>
          <a:prstGeom prst="rect">
            <a:avLst/>
          </a:prstGeom>
        </p:spPr>
      </p:pic>
      <p:pic>
        <p:nvPicPr>
          <p:cNvPr id="16" name="Obrázek 15" descr="Obsah obrázku text&#10;&#10;Popis byl vytvořen automaticky">
            <a:extLst>
              <a:ext uri="{FF2B5EF4-FFF2-40B4-BE49-F238E27FC236}">
                <a16:creationId xmlns:a16="http://schemas.microsoft.com/office/drawing/2014/main" id="{A84DA788-EE0D-F7DC-67E1-D1A7931275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715" y="5355832"/>
            <a:ext cx="2105025" cy="97155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0B20A1AA-FAA4-5AAF-AF95-278A270148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8000" y="5206793"/>
            <a:ext cx="1194920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5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bílá tabule, účtenka&#10;&#10;Popis byl vytvořen automaticky">
            <a:extLst>
              <a:ext uri="{FF2B5EF4-FFF2-40B4-BE49-F238E27FC236}">
                <a16:creationId xmlns:a16="http://schemas.microsoft.com/office/drawing/2014/main" id="{57AA7982-26BA-AE88-F10A-4F154F1DD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126" y="1268908"/>
            <a:ext cx="3528863" cy="505847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2/12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Foto 3</a:t>
            </a:r>
          </a:p>
        </p:txBody>
      </p:sp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738FDE10-604A-F7C3-3518-CCE902C09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591" y="1268908"/>
            <a:ext cx="4096282" cy="3533313"/>
          </a:xfrm>
          <a:prstGeom prst="rect">
            <a:avLst/>
          </a:prstGeom>
        </p:spPr>
      </p:pic>
      <p:pic>
        <p:nvPicPr>
          <p:cNvPr id="16" name="Obrázek 15" descr="Obsah obrázku text&#10;&#10;Popis byl vytvořen automaticky">
            <a:extLst>
              <a:ext uri="{FF2B5EF4-FFF2-40B4-BE49-F238E27FC236}">
                <a16:creationId xmlns:a16="http://schemas.microsoft.com/office/drawing/2014/main" id="{A84DA788-EE0D-F7DC-67E1-D1A7931275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715" y="5355832"/>
            <a:ext cx="2105025" cy="97155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0B20A1AA-FAA4-5AAF-AF95-278A270148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8000" y="5206793"/>
            <a:ext cx="1194920" cy="111566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B286C9D-5C4D-B9A4-CFDE-30B062A23A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808" y="4069465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0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bílá tabule, účtenka&#10;&#10;Popis byl vytvořen automaticky">
            <a:extLst>
              <a:ext uri="{FF2B5EF4-FFF2-40B4-BE49-F238E27FC236}">
                <a16:creationId xmlns:a16="http://schemas.microsoft.com/office/drawing/2014/main" id="{57AA7982-26BA-AE88-F10A-4F154F1DD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126" y="1268908"/>
            <a:ext cx="3528863" cy="505847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2/12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Foto 3</a:t>
            </a:r>
          </a:p>
        </p:txBody>
      </p:sp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738FDE10-604A-F7C3-3518-CCE902C09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591" y="1268908"/>
            <a:ext cx="4096282" cy="3533313"/>
          </a:xfrm>
          <a:prstGeom prst="rect">
            <a:avLst/>
          </a:prstGeom>
        </p:spPr>
      </p:pic>
      <p:pic>
        <p:nvPicPr>
          <p:cNvPr id="16" name="Obrázek 15" descr="Obsah obrázku text&#10;&#10;Popis byl vytvořen automaticky">
            <a:extLst>
              <a:ext uri="{FF2B5EF4-FFF2-40B4-BE49-F238E27FC236}">
                <a16:creationId xmlns:a16="http://schemas.microsoft.com/office/drawing/2014/main" id="{A84DA788-EE0D-F7DC-67E1-D1A7931275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715" y="5355832"/>
            <a:ext cx="2105025" cy="97155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0B20A1AA-FAA4-5AAF-AF95-278A270148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8000" y="5206793"/>
            <a:ext cx="1194920" cy="111566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34DF251-3CE9-D2FD-4043-5F3FC17130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2373" y="1308300"/>
            <a:ext cx="1109568" cy="128636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B286C9D-5C4D-B9A4-CFDE-30B062A23A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808" y="4069465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1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320" y="1544714"/>
            <a:ext cx="9800948" cy="457528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6000" b="1" dirty="0"/>
              <a:t>„Zlaté pravidlo ZP“</a:t>
            </a:r>
          </a:p>
          <a:p>
            <a:pPr marL="0" indent="0">
              <a:spcBef>
                <a:spcPts val="0"/>
              </a:spcBef>
              <a:buNone/>
            </a:pPr>
            <a:endParaRPr lang="cs-CZ" sz="2800" b="1" dirty="0"/>
          </a:p>
          <a:p>
            <a:pPr marL="0" indent="0" algn="just">
              <a:spcBef>
                <a:spcPts val="0"/>
              </a:spcBef>
              <a:buNone/>
            </a:pPr>
            <a:r>
              <a:rPr lang="cs-CZ" sz="2800" b="1" dirty="0"/>
              <a:t>Pokud si nejste jisti, k jakému řešení se přiklonit, posuďte daný problém prismatem základní filozofie legislativy ZP, tzn.  nejsmysluplnější zajištění maximální bezpečnosti pacienta či uživatele prostředku v konkrétních podmínkách při použití konkrétního prostředku.</a:t>
            </a:r>
          </a:p>
          <a:p>
            <a:pPr marL="0" indent="0" algn="just">
              <a:spcBef>
                <a:spcPts val="0"/>
              </a:spcBef>
              <a:buNone/>
            </a:pPr>
            <a:endParaRPr lang="cs-CZ" sz="2800" b="1" dirty="0"/>
          </a:p>
          <a:p>
            <a:pPr marL="0" indent="0" algn="just">
              <a:spcBef>
                <a:spcPts val="0"/>
              </a:spcBef>
              <a:buNone/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 musí mít stále na zřeteli i fakt, že je povinen zabezpečit maximální bezpečnost i ve vztahu ke svým zaměstnancům!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  3/55</a:t>
            </a:r>
          </a:p>
        </p:txBody>
      </p:sp>
    </p:spTree>
    <p:extLst>
      <p:ext uri="{BB962C8B-B14F-4D97-AF65-F5344CB8AC3E}">
        <p14:creationId xmlns:p14="http://schemas.microsoft.com/office/powerpoint/2010/main" val="2232685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Obsah obrázku text, dopis&#10;&#10;Popis byl vytvořen automaticky">
            <a:extLst>
              <a:ext uri="{FF2B5EF4-FFF2-40B4-BE49-F238E27FC236}">
                <a16:creationId xmlns:a16="http://schemas.microsoft.com/office/drawing/2014/main" id="{43B06067-92FC-A546-899B-3AAED0872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337" y="2526261"/>
            <a:ext cx="4129182" cy="349155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2/12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Foto 4</a:t>
            </a:r>
          </a:p>
        </p:txBody>
      </p:sp>
      <p:pic>
        <p:nvPicPr>
          <p:cNvPr id="11" name="Obrázek 10" descr="Obsah obrázku text, nádoba, krabice&#10;&#10;Popis byl vytvořen automaticky">
            <a:extLst>
              <a:ext uri="{FF2B5EF4-FFF2-40B4-BE49-F238E27FC236}">
                <a16:creationId xmlns:a16="http://schemas.microsoft.com/office/drawing/2014/main" id="{9DC0DB97-160E-2DD0-16E2-8F00727A2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91388"/>
            <a:ext cx="3421921" cy="2937762"/>
          </a:xfrm>
          <a:prstGeom prst="rect">
            <a:avLst/>
          </a:prstGeom>
        </p:spPr>
      </p:pic>
      <p:pic>
        <p:nvPicPr>
          <p:cNvPr id="13" name="Obrázek 12" descr="Obsah obrázku text, dopis&#10;&#10;Popis byl vytvořen automaticky">
            <a:extLst>
              <a:ext uri="{FF2B5EF4-FFF2-40B4-BE49-F238E27FC236}">
                <a16:creationId xmlns:a16="http://schemas.microsoft.com/office/drawing/2014/main" id="{0211A0F2-739D-7CE9-2E86-1CBEEDDF22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607" y="1276892"/>
            <a:ext cx="4901253" cy="3491557"/>
          </a:xfrm>
          <a:prstGeom prst="rect">
            <a:avLst/>
          </a:prstGeom>
        </p:spPr>
      </p:pic>
      <p:pic>
        <p:nvPicPr>
          <p:cNvPr id="17" name="Obrázek 16" descr="Obsah obrázku text, dopis&#10;&#10;Popis byl vytvořen automaticky">
            <a:extLst>
              <a:ext uri="{FF2B5EF4-FFF2-40B4-BE49-F238E27FC236}">
                <a16:creationId xmlns:a16="http://schemas.microsoft.com/office/drawing/2014/main" id="{B14F43A9-1352-35FC-F3A5-0B213312C2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665" y="1689444"/>
            <a:ext cx="2679343" cy="387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34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Obsah obrázku text, dopis&#10;&#10;Popis byl vytvořen automaticky">
            <a:extLst>
              <a:ext uri="{FF2B5EF4-FFF2-40B4-BE49-F238E27FC236}">
                <a16:creationId xmlns:a16="http://schemas.microsoft.com/office/drawing/2014/main" id="{43B06067-92FC-A546-899B-3AAED0872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337" y="2526261"/>
            <a:ext cx="4129182" cy="349155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2/12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Foto 4</a:t>
            </a:r>
          </a:p>
        </p:txBody>
      </p:sp>
      <p:pic>
        <p:nvPicPr>
          <p:cNvPr id="11" name="Obrázek 10" descr="Obsah obrázku text, nádoba, krabice&#10;&#10;Popis byl vytvořen automaticky">
            <a:extLst>
              <a:ext uri="{FF2B5EF4-FFF2-40B4-BE49-F238E27FC236}">
                <a16:creationId xmlns:a16="http://schemas.microsoft.com/office/drawing/2014/main" id="{9DC0DB97-160E-2DD0-16E2-8F00727A2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91388"/>
            <a:ext cx="3421921" cy="2937762"/>
          </a:xfrm>
          <a:prstGeom prst="rect">
            <a:avLst/>
          </a:prstGeom>
        </p:spPr>
      </p:pic>
      <p:pic>
        <p:nvPicPr>
          <p:cNvPr id="13" name="Obrázek 12" descr="Obsah obrázku text, dopis&#10;&#10;Popis byl vytvořen automaticky">
            <a:extLst>
              <a:ext uri="{FF2B5EF4-FFF2-40B4-BE49-F238E27FC236}">
                <a16:creationId xmlns:a16="http://schemas.microsoft.com/office/drawing/2014/main" id="{0211A0F2-739D-7CE9-2E86-1CBEEDDF22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607" y="1276892"/>
            <a:ext cx="4901253" cy="3491557"/>
          </a:xfrm>
          <a:prstGeom prst="rect">
            <a:avLst/>
          </a:prstGeom>
        </p:spPr>
      </p:pic>
      <p:pic>
        <p:nvPicPr>
          <p:cNvPr id="17" name="Obrázek 16" descr="Obsah obrázku text, dopis&#10;&#10;Popis byl vytvořen automaticky">
            <a:extLst>
              <a:ext uri="{FF2B5EF4-FFF2-40B4-BE49-F238E27FC236}">
                <a16:creationId xmlns:a16="http://schemas.microsoft.com/office/drawing/2014/main" id="{B14F43A9-1352-35FC-F3A5-0B213312C2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665" y="1689444"/>
            <a:ext cx="2679343" cy="387685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84DB1F4-51E5-A396-539C-339F0C0425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3972" y="1883078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7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Obsah obrázku text, dopis&#10;&#10;Popis byl vytvořen automaticky">
            <a:extLst>
              <a:ext uri="{FF2B5EF4-FFF2-40B4-BE49-F238E27FC236}">
                <a16:creationId xmlns:a16="http://schemas.microsoft.com/office/drawing/2014/main" id="{43B06067-92FC-A546-899B-3AAED0872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337" y="2526261"/>
            <a:ext cx="4129182" cy="349155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2/12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Foto 4</a:t>
            </a:r>
          </a:p>
        </p:txBody>
      </p:sp>
      <p:pic>
        <p:nvPicPr>
          <p:cNvPr id="11" name="Obrázek 10" descr="Obsah obrázku text, nádoba, krabice&#10;&#10;Popis byl vytvořen automaticky">
            <a:extLst>
              <a:ext uri="{FF2B5EF4-FFF2-40B4-BE49-F238E27FC236}">
                <a16:creationId xmlns:a16="http://schemas.microsoft.com/office/drawing/2014/main" id="{9DC0DB97-160E-2DD0-16E2-8F00727A2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91388"/>
            <a:ext cx="3421921" cy="2937762"/>
          </a:xfrm>
          <a:prstGeom prst="rect">
            <a:avLst/>
          </a:prstGeom>
        </p:spPr>
      </p:pic>
      <p:pic>
        <p:nvPicPr>
          <p:cNvPr id="13" name="Obrázek 12" descr="Obsah obrázku text, dopis&#10;&#10;Popis byl vytvořen automaticky">
            <a:extLst>
              <a:ext uri="{FF2B5EF4-FFF2-40B4-BE49-F238E27FC236}">
                <a16:creationId xmlns:a16="http://schemas.microsoft.com/office/drawing/2014/main" id="{0211A0F2-739D-7CE9-2E86-1CBEEDDF22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607" y="1276892"/>
            <a:ext cx="4901253" cy="3491557"/>
          </a:xfrm>
          <a:prstGeom prst="rect">
            <a:avLst/>
          </a:prstGeom>
        </p:spPr>
      </p:pic>
      <p:pic>
        <p:nvPicPr>
          <p:cNvPr id="17" name="Obrázek 16" descr="Obsah obrázku text, dopis&#10;&#10;Popis byl vytvořen automaticky">
            <a:extLst>
              <a:ext uri="{FF2B5EF4-FFF2-40B4-BE49-F238E27FC236}">
                <a16:creationId xmlns:a16="http://schemas.microsoft.com/office/drawing/2014/main" id="{B14F43A9-1352-35FC-F3A5-0B213312C2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665" y="1689444"/>
            <a:ext cx="2679343" cy="387685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7604075-B601-DDD7-7AB4-9F61600CEF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306073" y="2592383"/>
            <a:ext cx="1109568" cy="128636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84DB1F4-51E5-A396-539C-339F0C0425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3972" y="1883078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1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Obsah obrázku text, dopis&#10;&#10;Popis byl vytvořen automaticky">
            <a:extLst>
              <a:ext uri="{FF2B5EF4-FFF2-40B4-BE49-F238E27FC236}">
                <a16:creationId xmlns:a16="http://schemas.microsoft.com/office/drawing/2014/main" id="{43B06067-92FC-A546-899B-3AAED0872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337" y="2526261"/>
            <a:ext cx="4129182" cy="349155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2/12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Foto 4</a:t>
            </a:r>
          </a:p>
        </p:txBody>
      </p:sp>
      <p:pic>
        <p:nvPicPr>
          <p:cNvPr id="11" name="Obrázek 10" descr="Obsah obrázku text, nádoba, krabice&#10;&#10;Popis byl vytvořen automaticky">
            <a:extLst>
              <a:ext uri="{FF2B5EF4-FFF2-40B4-BE49-F238E27FC236}">
                <a16:creationId xmlns:a16="http://schemas.microsoft.com/office/drawing/2014/main" id="{9DC0DB97-160E-2DD0-16E2-8F00727A2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91388"/>
            <a:ext cx="3421921" cy="2937762"/>
          </a:xfrm>
          <a:prstGeom prst="rect">
            <a:avLst/>
          </a:prstGeom>
        </p:spPr>
      </p:pic>
      <p:pic>
        <p:nvPicPr>
          <p:cNvPr id="13" name="Obrázek 12" descr="Obsah obrázku text, dopis&#10;&#10;Popis byl vytvořen automaticky">
            <a:extLst>
              <a:ext uri="{FF2B5EF4-FFF2-40B4-BE49-F238E27FC236}">
                <a16:creationId xmlns:a16="http://schemas.microsoft.com/office/drawing/2014/main" id="{0211A0F2-739D-7CE9-2E86-1CBEEDDF22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607" y="1276892"/>
            <a:ext cx="4901253" cy="3491557"/>
          </a:xfrm>
          <a:prstGeom prst="rect">
            <a:avLst/>
          </a:prstGeom>
        </p:spPr>
      </p:pic>
      <p:pic>
        <p:nvPicPr>
          <p:cNvPr id="17" name="Obrázek 16" descr="Obsah obrázku text, dopis&#10;&#10;Popis byl vytvořen automaticky">
            <a:extLst>
              <a:ext uri="{FF2B5EF4-FFF2-40B4-BE49-F238E27FC236}">
                <a16:creationId xmlns:a16="http://schemas.microsoft.com/office/drawing/2014/main" id="{B14F43A9-1352-35FC-F3A5-0B213312C2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665" y="1689444"/>
            <a:ext cx="2679343" cy="387685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7604075-B601-DDD7-7AB4-9F61600CEF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306073" y="2592383"/>
            <a:ext cx="1109568" cy="128636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84DB1F4-51E5-A396-539C-339F0C0425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3972" y="1883078"/>
            <a:ext cx="1109568" cy="128636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5CCEC64-E9E3-131F-39BA-27FD4FAF83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9815" y="3172089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Obsah obrázku text, dopis&#10;&#10;Popis byl vytvořen automaticky">
            <a:extLst>
              <a:ext uri="{FF2B5EF4-FFF2-40B4-BE49-F238E27FC236}">
                <a16:creationId xmlns:a16="http://schemas.microsoft.com/office/drawing/2014/main" id="{43B06067-92FC-A546-899B-3AAED0872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337" y="2526261"/>
            <a:ext cx="4129182" cy="349155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2/12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Foto 4</a:t>
            </a:r>
          </a:p>
        </p:txBody>
      </p:sp>
      <p:pic>
        <p:nvPicPr>
          <p:cNvPr id="11" name="Obrázek 10" descr="Obsah obrázku text, nádoba, krabice&#10;&#10;Popis byl vytvořen automaticky">
            <a:extLst>
              <a:ext uri="{FF2B5EF4-FFF2-40B4-BE49-F238E27FC236}">
                <a16:creationId xmlns:a16="http://schemas.microsoft.com/office/drawing/2014/main" id="{9DC0DB97-160E-2DD0-16E2-8F00727A2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91388"/>
            <a:ext cx="3421921" cy="2937762"/>
          </a:xfrm>
          <a:prstGeom prst="rect">
            <a:avLst/>
          </a:prstGeom>
        </p:spPr>
      </p:pic>
      <p:pic>
        <p:nvPicPr>
          <p:cNvPr id="13" name="Obrázek 12" descr="Obsah obrázku text, dopis&#10;&#10;Popis byl vytvořen automaticky">
            <a:extLst>
              <a:ext uri="{FF2B5EF4-FFF2-40B4-BE49-F238E27FC236}">
                <a16:creationId xmlns:a16="http://schemas.microsoft.com/office/drawing/2014/main" id="{0211A0F2-739D-7CE9-2E86-1CBEEDDF22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607" y="1276892"/>
            <a:ext cx="4901253" cy="3491557"/>
          </a:xfrm>
          <a:prstGeom prst="rect">
            <a:avLst/>
          </a:prstGeom>
        </p:spPr>
      </p:pic>
      <p:pic>
        <p:nvPicPr>
          <p:cNvPr id="17" name="Obrázek 16" descr="Obsah obrázku text, dopis&#10;&#10;Popis byl vytvořen automaticky">
            <a:extLst>
              <a:ext uri="{FF2B5EF4-FFF2-40B4-BE49-F238E27FC236}">
                <a16:creationId xmlns:a16="http://schemas.microsoft.com/office/drawing/2014/main" id="{B14F43A9-1352-35FC-F3A5-0B213312C2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665" y="1689444"/>
            <a:ext cx="2679343" cy="387685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7716B37-3A46-159E-92DE-5269B3EFE9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940728" y="3814410"/>
            <a:ext cx="1109568" cy="128636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7604075-B601-DDD7-7AB4-9F61600CEF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306073" y="2592383"/>
            <a:ext cx="1109568" cy="128636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84DB1F4-51E5-A396-539C-339F0C0425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3972" y="1883078"/>
            <a:ext cx="1109568" cy="128636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5CCEC64-E9E3-131F-39BA-27FD4FAF83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9815" y="3172089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4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3/12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Problém č. 3 – Určený účel</a:t>
            </a:r>
          </a:p>
          <a:p>
            <a:pPr marL="0" indent="0">
              <a:buNone/>
            </a:pPr>
            <a:endParaRPr lang="cs-CZ" sz="1000" b="1" dirty="0"/>
          </a:p>
          <a:p>
            <a:pPr algn="just">
              <a:spcBef>
                <a:spcPts val="0"/>
              </a:spcBef>
            </a:pPr>
            <a:r>
              <a:rPr lang="cs-CZ" sz="1800" b="1" dirty="0"/>
              <a:t>Z 375/2022 § 39 Povinnosti poskytovatele zdravotních služeb při používání prostředku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dirty="0"/>
              <a:t>(1</a:t>
            </a:r>
            <a:r>
              <a:rPr lang="cs-CZ" sz="1800" i="0" dirty="0">
                <a:effectLst/>
              </a:rPr>
              <a:t>) </a:t>
            </a:r>
            <a:r>
              <a:rPr lang="cs-CZ" sz="1800" b="0" i="0" dirty="0">
                <a:effectLst/>
              </a:rPr>
              <a:t>Poskytovatel zdravotních služeb je povinen zajistit, aby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a)</a:t>
            </a:r>
            <a:r>
              <a:rPr lang="cs-CZ" sz="1800" b="0" i="0" dirty="0">
                <a:effectLst/>
              </a:rPr>
              <a:t> prostředek byl používán v souladu s pokyny výrobce…</a:t>
            </a:r>
            <a:endParaRPr lang="cs-CZ" sz="1800" b="1" dirty="0"/>
          </a:p>
          <a:p>
            <a:pPr algn="just">
              <a:spcBef>
                <a:spcPts val="0"/>
              </a:spcBef>
            </a:pPr>
            <a:endParaRPr lang="cs-CZ" sz="1800" b="1" dirty="0"/>
          </a:p>
          <a:p>
            <a:pPr algn="just">
              <a:spcBef>
                <a:spcPts val="0"/>
              </a:spcBef>
            </a:pPr>
            <a:r>
              <a:rPr lang="cs-CZ" sz="1800" b="1" dirty="0"/>
              <a:t>N 2017/745 čl. 5 Uvedení na trh a uvedení do provozu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b="0" i="0" dirty="0">
                <a:effectLst/>
              </a:rPr>
              <a:t>1. Prostředek může být uveden na trh nebo do provozu pouze tehdy, pokud splňuje požadavky tohoto nařízení, a to za předpokladu, že je řádně dodán a správně instalován, udržován a používán v souladu se svým určeným účelem.</a:t>
            </a:r>
            <a:endParaRPr lang="cs-CZ" sz="1800" dirty="0"/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18/55</a:t>
            </a:r>
          </a:p>
        </p:txBody>
      </p:sp>
    </p:spTree>
    <p:extLst>
      <p:ext uri="{BB962C8B-B14F-4D97-AF65-F5344CB8AC3E}">
        <p14:creationId xmlns:p14="http://schemas.microsoft.com/office/powerpoint/2010/main" val="1392686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3/12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Problém č. 3 – Určený účel</a:t>
            </a:r>
          </a:p>
          <a:p>
            <a:pPr marL="0" indent="0">
              <a:buNone/>
            </a:pPr>
            <a:endParaRPr lang="cs-CZ" sz="1000" b="1" dirty="0"/>
          </a:p>
          <a:p>
            <a:pPr algn="just">
              <a:spcBef>
                <a:spcPts val="0"/>
              </a:spcBef>
            </a:pPr>
            <a:r>
              <a:rPr lang="cs-CZ" sz="1800" b="1" dirty="0"/>
              <a:t>Z 375/2022 § 39 Povinnosti poskytovatele zdravotních služeb při používání prostředku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dirty="0"/>
              <a:t>(1</a:t>
            </a:r>
            <a:r>
              <a:rPr lang="cs-CZ" sz="1800" i="0" dirty="0">
                <a:effectLst/>
              </a:rPr>
              <a:t>) </a:t>
            </a:r>
            <a:r>
              <a:rPr lang="cs-CZ" sz="1800" b="0" i="0" dirty="0">
                <a:effectLst/>
              </a:rPr>
              <a:t>Poskytovatel zdravotních služeb je povinen zajistit, aby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a)</a:t>
            </a:r>
            <a:r>
              <a:rPr lang="cs-CZ" sz="1800" b="0" i="0" dirty="0">
                <a:effectLst/>
              </a:rPr>
              <a:t> prostředek </a:t>
            </a:r>
            <a:r>
              <a:rPr lang="cs-CZ" sz="18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byl používán v souladu s pokyny výrobce</a:t>
            </a:r>
            <a:r>
              <a:rPr lang="cs-CZ" sz="1800" b="0" i="0" dirty="0">
                <a:effectLst/>
              </a:rPr>
              <a:t>…</a:t>
            </a:r>
            <a:endParaRPr lang="cs-CZ" sz="1800" b="1" dirty="0"/>
          </a:p>
          <a:p>
            <a:pPr algn="just">
              <a:spcBef>
                <a:spcPts val="0"/>
              </a:spcBef>
            </a:pPr>
            <a:endParaRPr lang="cs-CZ" sz="1800" b="1" dirty="0"/>
          </a:p>
          <a:p>
            <a:pPr algn="just">
              <a:spcBef>
                <a:spcPts val="0"/>
              </a:spcBef>
            </a:pPr>
            <a:r>
              <a:rPr lang="cs-CZ" sz="1800" b="1" dirty="0"/>
              <a:t>N 2017/745 čl. 5 Uvedení na trh a uvedení do provozu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b="0" i="0" dirty="0">
                <a:effectLst/>
              </a:rPr>
              <a:t>1. Prostředek může být uveden na trh nebo do provozu pouze tehdy, pokud splňuje požadavky tohoto nařízení, a to za předpokladu, že je řádně dodán a správně instalován, udržován a používán v souladu se svým určeným účelem.</a:t>
            </a:r>
            <a:endParaRPr lang="cs-CZ" sz="1800" dirty="0"/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18/55</a:t>
            </a:r>
          </a:p>
        </p:txBody>
      </p:sp>
    </p:spTree>
    <p:extLst>
      <p:ext uri="{BB962C8B-B14F-4D97-AF65-F5344CB8AC3E}">
        <p14:creationId xmlns:p14="http://schemas.microsoft.com/office/powerpoint/2010/main" val="157557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3/12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Problém č. 3 – Určený účel</a:t>
            </a:r>
          </a:p>
          <a:p>
            <a:pPr marL="0" indent="0">
              <a:buNone/>
            </a:pPr>
            <a:endParaRPr lang="cs-CZ" sz="1000" b="1" dirty="0"/>
          </a:p>
          <a:p>
            <a:pPr algn="just">
              <a:spcBef>
                <a:spcPts val="0"/>
              </a:spcBef>
            </a:pPr>
            <a:r>
              <a:rPr lang="cs-CZ" sz="1800" b="1" dirty="0"/>
              <a:t>Z 375/2022 § 39 Povinnosti poskytovatele zdravotních služeb při používání prostředku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dirty="0"/>
              <a:t>(1</a:t>
            </a:r>
            <a:r>
              <a:rPr lang="cs-CZ" sz="1800" i="0" dirty="0">
                <a:effectLst/>
              </a:rPr>
              <a:t>) </a:t>
            </a:r>
            <a:r>
              <a:rPr lang="cs-CZ" sz="1800" b="0" i="0" dirty="0">
                <a:effectLst/>
              </a:rPr>
              <a:t>Poskytovatel zdravotních služeb je povinen zajistit, aby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a)</a:t>
            </a:r>
            <a:r>
              <a:rPr lang="cs-CZ" sz="1800" b="0" i="0" dirty="0">
                <a:effectLst/>
              </a:rPr>
              <a:t> prostředek </a:t>
            </a:r>
            <a:r>
              <a:rPr lang="cs-CZ" sz="18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byl používán v souladu s pokyny výrobce</a:t>
            </a:r>
            <a:r>
              <a:rPr lang="cs-CZ" sz="1800" b="0" i="0" dirty="0">
                <a:effectLst/>
              </a:rPr>
              <a:t>…</a:t>
            </a:r>
            <a:endParaRPr lang="cs-CZ" sz="1800" b="1" dirty="0"/>
          </a:p>
          <a:p>
            <a:pPr algn="just">
              <a:spcBef>
                <a:spcPts val="0"/>
              </a:spcBef>
            </a:pPr>
            <a:endParaRPr lang="cs-CZ" sz="1800" b="1" dirty="0"/>
          </a:p>
          <a:p>
            <a:pPr algn="just">
              <a:spcBef>
                <a:spcPts val="0"/>
              </a:spcBef>
            </a:pPr>
            <a:r>
              <a:rPr lang="cs-CZ" sz="1800" b="1" dirty="0"/>
              <a:t>N 2017/745 čl. 5 Uvedení na trh a uvedení do provozu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b="0" i="0" dirty="0">
                <a:effectLst/>
              </a:rPr>
              <a:t>1. Prostředek může být uveden na trh nebo do provozu pouze tehdy, pokud splňuje požadavky tohoto nařízení, a to za předpokladu, že je řádně dodán a správně instalován, udržován a </a:t>
            </a:r>
            <a:r>
              <a:rPr lang="cs-CZ" sz="18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používán v souladu se svým určeným účelem</a:t>
            </a:r>
            <a:r>
              <a:rPr lang="cs-CZ" sz="1800" b="0" i="0" dirty="0">
                <a:effectLst/>
              </a:rPr>
              <a:t>.</a:t>
            </a:r>
            <a:endParaRPr lang="cs-CZ" sz="1800" dirty="0"/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18/55</a:t>
            </a:r>
          </a:p>
        </p:txBody>
      </p:sp>
    </p:spTree>
    <p:extLst>
      <p:ext uri="{BB962C8B-B14F-4D97-AF65-F5344CB8AC3E}">
        <p14:creationId xmlns:p14="http://schemas.microsoft.com/office/powerpoint/2010/main" val="82946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3/12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Určený účel definuje výrobce</a:t>
            </a:r>
          </a:p>
          <a:p>
            <a:pPr marL="0" indent="0">
              <a:buNone/>
            </a:pPr>
            <a:endParaRPr lang="cs-CZ" sz="1000" b="1" dirty="0"/>
          </a:p>
          <a:p>
            <a:pPr algn="just"/>
            <a:r>
              <a:rPr lang="cs-CZ" dirty="0"/>
              <a:t>Např. POCT glukometr – prodejní tvrzení DIS „pro </a:t>
            </a:r>
            <a:r>
              <a:rPr lang="cs-CZ" dirty="0" err="1"/>
              <a:t>sebetestování</a:t>
            </a:r>
            <a:r>
              <a:rPr lang="cs-CZ" dirty="0"/>
              <a:t>“ vs. určený účel VYR „pouze pro profesionální užití“ (</a:t>
            </a:r>
            <a:r>
              <a:rPr lang="cs-CZ" b="1" dirty="0"/>
              <a:t>P</a:t>
            </a:r>
            <a:r>
              <a:rPr lang="cs-CZ" dirty="0"/>
              <a:t>oint </a:t>
            </a:r>
            <a:r>
              <a:rPr lang="cs-CZ" b="1" dirty="0" err="1"/>
              <a:t>O</a:t>
            </a:r>
            <a:r>
              <a:rPr lang="cs-CZ" dirty="0" err="1"/>
              <a:t>f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dirty="0"/>
              <a:t>are </a:t>
            </a:r>
            <a:r>
              <a:rPr lang="cs-CZ" b="1" dirty="0"/>
              <a:t>T</a:t>
            </a:r>
            <a:r>
              <a:rPr lang="cs-CZ" dirty="0"/>
              <a:t>esting – požadavek profesionální periodické kalibrace a komunikace s nemocničním LIS)</a:t>
            </a:r>
          </a:p>
          <a:p>
            <a:pPr algn="just"/>
            <a:r>
              <a:rPr lang="cs-CZ" dirty="0"/>
              <a:t>Často z důvodů ekonomických POS nakupuje za nejnižší cenu (tonometry, glukometry) v rámci výběrového řízení !!! ALE !!! určený účel VYR uvádí např. „pouze pro domácí laické použití“ nebo „není určeno pro použití v klinické praxi nebo ambulantní péči“</a:t>
            </a:r>
          </a:p>
          <a:p>
            <a:pPr algn="just"/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19/55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57FA95C-7EC6-D1D0-44F5-51C3CE68E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155" y="4685120"/>
            <a:ext cx="1112246" cy="106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57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3/12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Určený účel definuje výrobce</a:t>
            </a:r>
          </a:p>
          <a:p>
            <a:pPr marL="0" indent="0">
              <a:buNone/>
            </a:pPr>
            <a:endParaRPr lang="cs-CZ" sz="1000" b="1" dirty="0"/>
          </a:p>
          <a:p>
            <a:pPr algn="just"/>
            <a:r>
              <a:rPr lang="cs-CZ" dirty="0"/>
              <a:t>Např. POCT glukometr – prodejní tvrzení DIS „pro </a:t>
            </a:r>
            <a:r>
              <a:rPr lang="cs-CZ" dirty="0" err="1"/>
              <a:t>sebetestování</a:t>
            </a:r>
            <a:r>
              <a:rPr lang="cs-CZ" dirty="0"/>
              <a:t>“ vs. určený účel VYR „pouze pro profesionální užití“ (</a:t>
            </a:r>
            <a:r>
              <a:rPr lang="cs-CZ" b="1" dirty="0"/>
              <a:t>P</a:t>
            </a:r>
            <a:r>
              <a:rPr lang="cs-CZ" dirty="0"/>
              <a:t>oint </a:t>
            </a:r>
            <a:r>
              <a:rPr lang="cs-CZ" b="1" dirty="0" err="1"/>
              <a:t>O</a:t>
            </a:r>
            <a:r>
              <a:rPr lang="cs-CZ" dirty="0" err="1"/>
              <a:t>f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dirty="0"/>
              <a:t>are </a:t>
            </a:r>
            <a:r>
              <a:rPr lang="cs-CZ" b="1" dirty="0"/>
              <a:t>T</a:t>
            </a:r>
            <a:r>
              <a:rPr lang="cs-CZ" dirty="0"/>
              <a:t>esting – požadavek profesionální periodické kalibrace a komunikace s nemocničním LIS)</a:t>
            </a:r>
          </a:p>
          <a:p>
            <a:pPr algn="just"/>
            <a:r>
              <a:rPr lang="cs-CZ" dirty="0"/>
              <a:t>Často z důvodů ekonomických POS nakupuje za nejnižší cenu (tonometry, glukometry) v rámci výběrového řízení !!! ALE !!! určený účel VYR uvádí např. „pouze pro domácí laické použití“ nebo „není určeno pro použití v klinické praxi nebo ambulantní péči“</a:t>
            </a:r>
          </a:p>
          <a:p>
            <a:pPr algn="just"/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19/55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57FA95C-7EC6-D1D0-44F5-51C3CE68E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155" y="4685120"/>
            <a:ext cx="1112246" cy="106739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A4792F6-1280-E678-53AB-AA02ACF6A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534" y="4685120"/>
            <a:ext cx="4640466" cy="106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5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Legislativa 1/3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r>
              <a:rPr lang="cs-CZ" b="1" dirty="0"/>
              <a:t>VII 1966	</a:t>
            </a:r>
            <a:r>
              <a:rPr lang="cs-CZ" dirty="0"/>
              <a:t>Z 20/1966 o péči o zdraví lidu – </a:t>
            </a:r>
            <a:r>
              <a:rPr lang="cs-CZ" b="1" dirty="0"/>
              <a:t>zdravotnické potřeby</a:t>
            </a:r>
            <a:r>
              <a:rPr lang="cs-CZ" dirty="0"/>
              <a:t> (příp. </a:t>
            </a:r>
            <a:r>
              <a:rPr lang="cs-CZ" b="1" dirty="0"/>
              <a:t>léčeb. a </a:t>
            </a:r>
            <a:r>
              <a:rPr lang="cs-CZ" b="1" dirty="0" err="1"/>
              <a:t>ortop</a:t>
            </a:r>
            <a:r>
              <a:rPr lang="cs-CZ" b="1" dirty="0"/>
              <a:t>. pomůcky</a:t>
            </a:r>
            <a:r>
              <a:rPr lang="cs-CZ" dirty="0"/>
              <a:t>)</a:t>
            </a:r>
          </a:p>
          <a:p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VII 1990	</a:t>
            </a:r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SM 90/385/EHS o aktivních implantabilních </a:t>
            </a:r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zdravotnických prostředcích</a:t>
            </a:r>
          </a:p>
          <a:p>
            <a:r>
              <a:rPr lang="cs-CZ" b="1" dirty="0"/>
              <a:t>IV 1990	</a:t>
            </a:r>
            <a:r>
              <a:rPr lang="cs-CZ" dirty="0"/>
              <a:t>V 61/1990 o hospodaření s léky a zdravotnickými potřebami</a:t>
            </a:r>
          </a:p>
          <a:p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VI 1993	</a:t>
            </a:r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SM 93/42/EHS o zdravotnických prostředcích</a:t>
            </a:r>
          </a:p>
          <a:p>
            <a:r>
              <a:rPr lang="cs-CZ" b="1" dirty="0"/>
              <a:t>IX 1997	</a:t>
            </a:r>
            <a:r>
              <a:rPr lang="cs-CZ" dirty="0"/>
              <a:t>NV 179/1997 česká značka shody </a:t>
            </a:r>
            <a:r>
              <a:rPr lang="cs-CZ" b="1" dirty="0" err="1"/>
              <a:t>CCZ</a:t>
            </a:r>
            <a:endParaRPr lang="cs-CZ" b="1" dirty="0"/>
          </a:p>
          <a:p>
            <a:pPr marL="0" indent="0">
              <a:buNone/>
            </a:pPr>
            <a:r>
              <a:rPr lang="cs-CZ" b="1" dirty="0"/>
              <a:t>		</a:t>
            </a:r>
            <a:r>
              <a:rPr lang="cs-CZ" dirty="0"/>
              <a:t>Z 22/1997 o technických požadavcích na výrobky – </a:t>
            </a:r>
            <a:r>
              <a:rPr lang="cs-CZ" b="1" dirty="0"/>
              <a:t>zdravotnické prostředky</a:t>
            </a:r>
          </a:p>
          <a:p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XII 1998	</a:t>
            </a:r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SM 98/79/ES o </a:t>
            </a:r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diagnostických zdravotnických prostředcích in vitro</a:t>
            </a:r>
          </a:p>
          <a:p>
            <a:r>
              <a:rPr lang="cs-CZ" b="1" dirty="0"/>
              <a:t>X 1998	</a:t>
            </a:r>
            <a:r>
              <a:rPr lang="cs-CZ" dirty="0"/>
              <a:t>NV 180/1998 technické požadavky na </a:t>
            </a:r>
            <a:r>
              <a:rPr lang="cs-CZ" b="1" dirty="0"/>
              <a:t>prostředky zdravotnické techniky</a:t>
            </a:r>
          </a:p>
          <a:p>
            <a:r>
              <a:rPr lang="cs-CZ" b="1" dirty="0"/>
              <a:t>VII 2000	</a:t>
            </a:r>
            <a:r>
              <a:rPr lang="cs-CZ" dirty="0"/>
              <a:t>Z 123/2000 o </a:t>
            </a:r>
            <a:r>
              <a:rPr lang="cs-CZ" b="1" dirty="0"/>
              <a:t>zdravotnických prostředcích</a:t>
            </a:r>
          </a:p>
          <a:p>
            <a:r>
              <a:rPr lang="cs-CZ" b="1" dirty="0"/>
              <a:t>VI 2001	</a:t>
            </a:r>
            <a:r>
              <a:rPr lang="cs-CZ" dirty="0"/>
              <a:t>NV 181/2001 technické požadavky na zdravotnické prostředky</a:t>
            </a:r>
          </a:p>
          <a:p>
            <a:r>
              <a:rPr lang="cs-CZ" b="1" dirty="0"/>
              <a:t>VIII 2001	</a:t>
            </a:r>
            <a:r>
              <a:rPr lang="cs-CZ" dirty="0"/>
              <a:t>NV 286/2001 technické požadavky na </a:t>
            </a:r>
            <a:r>
              <a:rPr lang="cs-CZ" b="1" dirty="0"/>
              <a:t>diagnostické zdravotnické prostředky in vitro</a:t>
            </a:r>
            <a:endParaRPr lang="cs-CZ" dirty="0"/>
          </a:p>
          <a:p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V 2004	</a:t>
            </a:r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vstup ČR do EU – evropská značka shody </a:t>
            </a:r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CE</a:t>
            </a:r>
          </a:p>
          <a:p>
            <a:pPr lvl="2"/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  4/55</a:t>
            </a:r>
          </a:p>
        </p:txBody>
      </p:sp>
    </p:spTree>
    <p:extLst>
      <p:ext uri="{BB962C8B-B14F-4D97-AF65-F5344CB8AC3E}">
        <p14:creationId xmlns:p14="http://schemas.microsoft.com/office/powerpoint/2010/main" val="2022894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4/12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Problém č. 4 – Nabývací doklad</a:t>
            </a:r>
          </a:p>
          <a:p>
            <a:pPr marL="0" indent="0">
              <a:buNone/>
            </a:pPr>
            <a:endParaRPr lang="cs-CZ" sz="1000" dirty="0"/>
          </a:p>
          <a:p>
            <a:r>
              <a:rPr lang="cs-CZ" dirty="0"/>
              <a:t>Informace o datu pořízení resp. uvedení do provozu = datum vzniku povinností POS (důležitá důkazní informace)</a:t>
            </a:r>
          </a:p>
          <a:p>
            <a:r>
              <a:rPr lang="cs-CZ" dirty="0"/>
              <a:t>Dokladem může být např.</a:t>
            </a:r>
          </a:p>
          <a:p>
            <a:pPr lvl="1"/>
            <a:r>
              <a:rPr lang="cs-CZ" dirty="0"/>
              <a:t>faktura</a:t>
            </a:r>
          </a:p>
          <a:p>
            <a:pPr lvl="1"/>
            <a:r>
              <a:rPr lang="cs-CZ" dirty="0"/>
              <a:t>dodací list</a:t>
            </a:r>
          </a:p>
          <a:p>
            <a:pPr lvl="1"/>
            <a:r>
              <a:rPr lang="cs-CZ" dirty="0"/>
              <a:t>paragon</a:t>
            </a:r>
          </a:p>
          <a:p>
            <a:pPr lvl="1"/>
            <a:r>
              <a:rPr lang="cs-CZ" dirty="0"/>
              <a:t>kupní smlouva</a:t>
            </a:r>
          </a:p>
          <a:p>
            <a:pPr lvl="1"/>
            <a:r>
              <a:rPr lang="cs-CZ" dirty="0"/>
              <a:t>zápůjční smlouva</a:t>
            </a:r>
          </a:p>
          <a:p>
            <a:pPr lvl="1"/>
            <a:r>
              <a:rPr lang="cs-CZ" dirty="0"/>
              <a:t>darovací smlouva</a:t>
            </a:r>
          </a:p>
          <a:p>
            <a:pPr lvl="1"/>
            <a:r>
              <a:rPr lang="cs-CZ" dirty="0"/>
              <a:t>převod majetku atp.</a:t>
            </a:r>
            <a:endParaRPr lang="cs-CZ" b="1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20/55</a:t>
            </a:r>
          </a:p>
        </p:txBody>
      </p:sp>
    </p:spTree>
    <p:extLst>
      <p:ext uri="{BB962C8B-B14F-4D97-AF65-F5344CB8AC3E}">
        <p14:creationId xmlns:p14="http://schemas.microsoft.com/office/powerpoint/2010/main" val="754673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5/12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Problém č. 5 – Návod k použití</a:t>
            </a:r>
          </a:p>
          <a:p>
            <a:pPr marL="0" indent="0">
              <a:buNone/>
            </a:pPr>
            <a:endParaRPr lang="cs-CZ" sz="1000" b="1" dirty="0"/>
          </a:p>
          <a:p>
            <a:pPr algn="just">
              <a:spcBef>
                <a:spcPts val="0"/>
              </a:spcBef>
            </a:pPr>
            <a:r>
              <a:rPr lang="cs-CZ" sz="1800" b="1" dirty="0"/>
              <a:t>Z 375/2022 § 39 Povinnosti poskytovatele zdravotních služeb při používání prostředku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(2) Poskytovatel zdravotních služeb nesmí používat prostředek při poskytování zdravotních služeb, jestliže se jedná o případy uvedené v § 38 odst. 1. Dále nesmí poskytovatel zdravotních služeb používat prostředek při poskytování zdravotních služeb v případě, že nemá k dispozici návod k použití v českém jazyce; to neplatí, pokud se jedná o zdravotnický prostředek rizikové třídy I nebo IIa nebo diagnostický zdravotnický prostředek in vitro, u něhož výrobce stanovil, že návod není třeba pro bezpečné používání prostředku.</a:t>
            </a:r>
            <a:endParaRPr lang="cs-CZ" sz="180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21/55</a:t>
            </a:r>
          </a:p>
        </p:txBody>
      </p:sp>
    </p:spTree>
    <p:extLst>
      <p:ext uri="{BB962C8B-B14F-4D97-AF65-F5344CB8AC3E}">
        <p14:creationId xmlns:p14="http://schemas.microsoft.com/office/powerpoint/2010/main" val="1972411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5/12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Problém č. 5 – Návod k použití</a:t>
            </a:r>
          </a:p>
          <a:p>
            <a:pPr marL="0" indent="0">
              <a:buNone/>
            </a:pPr>
            <a:endParaRPr lang="cs-CZ" sz="1000" b="1" dirty="0"/>
          </a:p>
          <a:p>
            <a:pPr algn="just">
              <a:spcBef>
                <a:spcPts val="0"/>
              </a:spcBef>
            </a:pPr>
            <a:r>
              <a:rPr lang="cs-CZ" sz="1800" b="1" dirty="0"/>
              <a:t>Z 375/2022 § 39 Povinnosti poskytovatele zdravotních služeb při používání prostředku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i="0" dirty="0">
                <a:effectLst/>
              </a:rPr>
              <a:t>(2) Poskytovatel zdravotních služeb nesmí používat prostředek při poskytování zdravotních služeb, jestliže se jedná o případy uvedené v § 38 odst. 1. Dále nesmí poskytovatel zdravotních služeb používat prostředek při poskytování zdravotních služeb v případě, že nemá </a:t>
            </a:r>
            <a:r>
              <a:rPr lang="cs-CZ" sz="18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k dispozici návod k použití v českém jazyce</a:t>
            </a:r>
            <a:r>
              <a:rPr lang="cs-CZ" sz="1800" i="0" dirty="0">
                <a:effectLst/>
              </a:rPr>
              <a:t>; to neplatí, pokud se jedná o zdravotnický prostředek rizikové třídy I nebo IIa nebo diagnostický zdravotnický prostředek in vitro, u něhož výrobce stanovil, že návod není třeba pro bezpečné používání prostředku.</a:t>
            </a:r>
            <a:endParaRPr lang="cs-CZ" sz="180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21/55</a:t>
            </a:r>
          </a:p>
        </p:txBody>
      </p:sp>
    </p:spTree>
    <p:extLst>
      <p:ext uri="{BB962C8B-B14F-4D97-AF65-F5344CB8AC3E}">
        <p14:creationId xmlns:p14="http://schemas.microsoft.com/office/powerpoint/2010/main" val="366498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5/12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/>
              <a:t>Návod k ZP</a:t>
            </a:r>
          </a:p>
          <a:p>
            <a:pPr lvl="1"/>
            <a:r>
              <a:rPr lang="cs-CZ" dirty="0"/>
              <a:t>pokud jej VYR vydal (pro rizikovou třídu I a IIa nemusí – vodítkem je vyobrazený piktogram)</a:t>
            </a:r>
          </a:p>
          <a:p>
            <a:pPr lvl="1"/>
            <a:r>
              <a:rPr lang="cs-CZ" dirty="0"/>
              <a:t>smí být pouze v ČJ</a:t>
            </a:r>
          </a:p>
          <a:p>
            <a:pPr lvl="1"/>
            <a:r>
              <a:rPr lang="cs-CZ" dirty="0"/>
              <a:t>vždy aktuální verze musí být všem uživatelům k dispozici (včetně nových sw verzí)</a:t>
            </a:r>
          </a:p>
          <a:p>
            <a:pPr lvl="1"/>
            <a:r>
              <a:rPr lang="cs-CZ" dirty="0"/>
              <a:t>znát návod před zakoupením ZP – především u výběrových řízení</a:t>
            </a:r>
          </a:p>
          <a:p>
            <a:r>
              <a:rPr lang="cs-CZ" dirty="0"/>
              <a:t>Slovo výrobce je „zákon“ (pouze pokud VYR povinnost nedefinoval, platí zákonné normy)</a:t>
            </a:r>
          </a:p>
          <a:p>
            <a:r>
              <a:rPr lang="cs-CZ" dirty="0"/>
              <a:t>Důležité informace</a:t>
            </a:r>
          </a:p>
          <a:p>
            <a:pPr lvl="1"/>
            <a:r>
              <a:rPr lang="cs-CZ" dirty="0"/>
              <a:t>určený účel</a:t>
            </a:r>
          </a:p>
          <a:p>
            <a:pPr lvl="1"/>
            <a:r>
              <a:rPr lang="cs-CZ" dirty="0"/>
              <a:t>povinnost INS</a:t>
            </a:r>
          </a:p>
          <a:p>
            <a:pPr lvl="1"/>
            <a:r>
              <a:rPr lang="cs-CZ" dirty="0"/>
              <a:t>perioda BTK</a:t>
            </a:r>
          </a:p>
          <a:p>
            <a:pPr lvl="1"/>
            <a:r>
              <a:rPr lang="cs-CZ" dirty="0"/>
              <a:t>povinné vs. kompatibilní příslušenství</a:t>
            </a:r>
          </a:p>
          <a:p>
            <a:pPr lvl="1"/>
            <a:r>
              <a:rPr lang="cs-CZ" dirty="0"/>
              <a:t>uživatelská údržba</a:t>
            </a:r>
          </a:p>
          <a:p>
            <a:pPr lvl="1"/>
            <a:r>
              <a:rPr lang="cs-CZ" dirty="0"/>
              <a:t>životnost/EXP</a:t>
            </a:r>
          </a:p>
          <a:p>
            <a:pPr lvl="1"/>
            <a:r>
              <a:rPr lang="cs-CZ" dirty="0"/>
              <a:t>další důležité/bezpečnostní informace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22/55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7515F3C-4357-4F8E-CF7E-FE345ABDC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104" y="3388838"/>
            <a:ext cx="1489871" cy="120131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4B3D2AA-213D-F66F-4BF3-54086142B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095" y="4796767"/>
            <a:ext cx="1237887" cy="11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7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5/12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/>
              <a:t>Návod k ZP</a:t>
            </a:r>
          </a:p>
          <a:p>
            <a:pPr lvl="1"/>
            <a:r>
              <a:rPr lang="cs-CZ" dirty="0"/>
              <a:t>pokud jej VYR vydal (pro rizikovou třídu I a IIa nemusí – vodítkem je vyobrazený piktogram)</a:t>
            </a:r>
          </a:p>
          <a:p>
            <a:pPr lvl="1"/>
            <a:r>
              <a:rPr lang="cs-CZ" dirty="0"/>
              <a:t>smí být pouze v ČJ</a:t>
            </a:r>
          </a:p>
          <a:p>
            <a:pPr lvl="1"/>
            <a:r>
              <a:rPr lang="cs-CZ" dirty="0"/>
              <a:t>vždy aktuální verze musí být všem uživatelům k dispozici (včetně nových sw verzí)</a:t>
            </a:r>
          </a:p>
          <a:p>
            <a:pPr lvl="1"/>
            <a:r>
              <a:rPr lang="cs-CZ" dirty="0"/>
              <a:t>znát návod před zakoupením ZP – především u výběrových řízení</a:t>
            </a:r>
          </a:p>
          <a:p>
            <a:r>
              <a:rPr lang="cs-CZ" dirty="0"/>
              <a:t>Slovo výrobce je „zákon“ (pouze pokud VYR povinnost nedefinoval, platí zákonné normy)</a:t>
            </a:r>
          </a:p>
          <a:p>
            <a:r>
              <a:rPr lang="cs-CZ" dirty="0"/>
              <a:t>Důležité informace</a:t>
            </a:r>
          </a:p>
          <a:p>
            <a:pPr lvl="1"/>
            <a:r>
              <a:rPr lang="cs-CZ" dirty="0"/>
              <a:t>určený účel</a:t>
            </a:r>
          </a:p>
          <a:p>
            <a:pPr lvl="1"/>
            <a:r>
              <a:rPr lang="cs-CZ" dirty="0"/>
              <a:t>povinnost INS</a:t>
            </a:r>
          </a:p>
          <a:p>
            <a:pPr lvl="1"/>
            <a:r>
              <a:rPr lang="cs-CZ" dirty="0"/>
              <a:t>perioda BTK</a:t>
            </a:r>
          </a:p>
          <a:p>
            <a:pPr lvl="1"/>
            <a:r>
              <a:rPr lang="cs-CZ" dirty="0"/>
              <a:t>povinné vs. kompatibilní příslušenství</a:t>
            </a:r>
          </a:p>
          <a:p>
            <a:pPr lvl="1"/>
            <a:r>
              <a:rPr lang="cs-CZ" dirty="0"/>
              <a:t>uživatelská údržba</a:t>
            </a:r>
          </a:p>
          <a:p>
            <a:pPr lvl="1"/>
            <a:r>
              <a:rPr lang="cs-CZ" dirty="0"/>
              <a:t>životnost/EXP</a:t>
            </a:r>
          </a:p>
          <a:p>
            <a:pPr lvl="1"/>
            <a:r>
              <a:rPr lang="cs-CZ" dirty="0"/>
              <a:t>další důležité/bezpečnostní informace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22/55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7515F3C-4357-4F8E-CF7E-FE345ABDC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104" y="3388838"/>
            <a:ext cx="1489871" cy="120131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4B3D2AA-213D-F66F-4BF3-54086142B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095" y="4796767"/>
            <a:ext cx="1237887" cy="111662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C1573EA-8D6B-4C71-EE2F-FE8FEE3384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713" y="3754173"/>
            <a:ext cx="865070" cy="87257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97BDFDE-61F2-15D0-C381-042FD229DD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709" y="4717085"/>
            <a:ext cx="934079" cy="920138"/>
          </a:xfrm>
          <a:prstGeom prst="rect">
            <a:avLst/>
          </a:prstGeom>
        </p:spPr>
      </p:pic>
      <p:pic>
        <p:nvPicPr>
          <p:cNvPr id="14" name="Obrázek 13" descr="Obsah obrázku text, klipart&#10;&#10;Popis byl vytvořen automaticky">
            <a:extLst>
              <a:ext uri="{FF2B5EF4-FFF2-40B4-BE49-F238E27FC236}">
                <a16:creationId xmlns:a16="http://schemas.microsoft.com/office/drawing/2014/main" id="{FB5C4A49-3674-7B76-CA69-3C019F71C2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737" y="3759107"/>
            <a:ext cx="966082" cy="187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5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5/12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Foto 5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EC79D8F-23FD-C63A-A96A-72D0F63E4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6111"/>
            <a:ext cx="3833992" cy="4944892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6C56B4A6-DE24-22D2-3F3D-CCBCBE7A6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646" y="1711181"/>
            <a:ext cx="7522433" cy="431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45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5/12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Foto 5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EC79D8F-23FD-C63A-A96A-72D0F63E4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6111"/>
            <a:ext cx="3833992" cy="4944892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6C56B4A6-DE24-22D2-3F3D-CCBCBE7A6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646" y="1711181"/>
            <a:ext cx="7522433" cy="431631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04F3A7A-D743-07F6-57CB-C284E11B9C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382245" y="4569893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29422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5/12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Foto 5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EC79D8F-23FD-C63A-A96A-72D0F63E4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6111"/>
            <a:ext cx="3833992" cy="4944892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6C56B4A6-DE24-22D2-3F3D-CCBCBE7A6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646" y="1711181"/>
            <a:ext cx="7522433" cy="431631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E4E0DB3-B6E8-AAC2-19ED-C34125812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933215" y="1471922"/>
            <a:ext cx="1109568" cy="128636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04F3A7A-D743-07F6-57CB-C284E11B9C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382245" y="4569893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6143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5/12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Návod k ZP</a:t>
            </a:r>
          </a:p>
          <a:p>
            <a:pPr marL="0" indent="0">
              <a:buNone/>
            </a:pPr>
            <a:endParaRPr lang="cs-CZ" sz="1000" dirty="0"/>
          </a:p>
          <a:p>
            <a:r>
              <a:rPr lang="cs-CZ" dirty="0"/>
              <a:t>„Management návodů“ – významné doporučení</a:t>
            </a:r>
          </a:p>
          <a:p>
            <a:pPr lvl="1"/>
            <a:r>
              <a:rPr lang="cs-CZ" dirty="0"/>
              <a:t>funkční hierarchie odpovědných osob</a:t>
            </a:r>
          </a:p>
          <a:p>
            <a:pPr lvl="1"/>
            <a:r>
              <a:rPr lang="cs-CZ" dirty="0"/>
              <a:t>systém správy a uložení návodů</a:t>
            </a:r>
          </a:p>
          <a:p>
            <a:pPr lvl="1"/>
            <a:r>
              <a:rPr lang="cs-CZ" dirty="0"/>
              <a:t>příp. archivace návodů</a:t>
            </a:r>
          </a:p>
          <a:p>
            <a:pPr lvl="1"/>
            <a:r>
              <a:rPr lang="cs-CZ" dirty="0"/>
              <a:t>funkční systém seznamování zaměstnanců („koncových uživatelů“) s návody</a:t>
            </a:r>
          </a:p>
          <a:p>
            <a:r>
              <a:rPr lang="cs-CZ" dirty="0"/>
              <a:t>Extrakce důležitých informací z návodu a jejich převedení do praxe oddělení/nemocnice</a:t>
            </a:r>
          </a:p>
          <a:p>
            <a:r>
              <a:rPr lang="cs-CZ" dirty="0"/>
              <a:t>Přečíst celý návod alespoň jednou! Ale kompetentní osobou!!!</a:t>
            </a:r>
          </a:p>
          <a:p>
            <a:r>
              <a:rPr lang="cs-CZ" dirty="0"/>
              <a:t>Možnost efektivní motivace zaměstnance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23/55</a:t>
            </a:r>
          </a:p>
        </p:txBody>
      </p:sp>
    </p:spTree>
    <p:extLst>
      <p:ext uri="{BB962C8B-B14F-4D97-AF65-F5344CB8AC3E}">
        <p14:creationId xmlns:p14="http://schemas.microsoft.com/office/powerpoint/2010/main" val="72127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5/12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Foto 6</a:t>
            </a:r>
          </a:p>
        </p:txBody>
      </p:sp>
      <p:pic>
        <p:nvPicPr>
          <p:cNvPr id="13" name="Obrázek 12" descr="Obsah obrázku text, dopis&#10;&#10;Popis byl vytvořen automaticky">
            <a:extLst>
              <a:ext uri="{FF2B5EF4-FFF2-40B4-BE49-F238E27FC236}">
                <a16:creationId xmlns:a16="http://schemas.microsoft.com/office/drawing/2014/main" id="{8BC1C7B0-EF12-B169-E2F1-D219774A7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68908"/>
            <a:ext cx="3429741" cy="504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30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Legislativa 2/3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r>
              <a:rPr lang="cs-CZ" b="1" dirty="0"/>
              <a:t>IV 2015	</a:t>
            </a:r>
            <a:r>
              <a:rPr lang="cs-CZ" dirty="0"/>
              <a:t>Z 268/2014 o zdravotnických prostředcích</a:t>
            </a:r>
          </a:p>
          <a:p>
            <a:pPr marL="0" indent="0">
              <a:buNone/>
            </a:pPr>
            <a:r>
              <a:rPr lang="cs-CZ" dirty="0"/>
              <a:t>		V 62/2015 prováděcí vyhláška k Z 268</a:t>
            </a:r>
          </a:p>
          <a:p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V 2017</a:t>
            </a:r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	N 2017/745 o zdravotnických prostředcích</a:t>
            </a:r>
          </a:p>
          <a:p>
            <a:pPr marL="0" indent="0">
              <a:buNone/>
            </a:pPr>
            <a:r>
              <a:rPr lang="cs-CZ" b="1" dirty="0"/>
              <a:t>		</a:t>
            </a:r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N 2017/746 o diagnostických zdravotnických prostředcích in vitro</a:t>
            </a:r>
            <a:endParaRPr lang="cs-CZ" b="1" dirty="0"/>
          </a:p>
          <a:p>
            <a:r>
              <a:rPr lang="cs-CZ" b="1" dirty="0"/>
              <a:t>V 2021	</a:t>
            </a:r>
            <a:r>
              <a:rPr lang="cs-CZ" dirty="0"/>
              <a:t>Z 89/2021 o zdravotnických prostředcích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		V 186/2021 prováděcí vyhláška k Z 89</a:t>
            </a:r>
          </a:p>
          <a:p>
            <a:pPr marL="0" indent="0">
              <a:buNone/>
            </a:pPr>
            <a:r>
              <a:rPr lang="cs-CZ" b="1" dirty="0"/>
              <a:t>		</a:t>
            </a:r>
            <a:r>
              <a:rPr lang="cs-CZ" dirty="0"/>
              <a:t>Z 268/2014 o diagnostických zdravotnických prostředcích in vitro</a:t>
            </a:r>
            <a:endParaRPr lang="cs-CZ" b="1" dirty="0"/>
          </a:p>
          <a:p>
            <a:pPr marL="0" indent="0">
              <a:buNone/>
            </a:pPr>
            <a:r>
              <a:rPr lang="cs-CZ" b="1" dirty="0"/>
              <a:t>		</a:t>
            </a:r>
            <a:r>
              <a:rPr lang="cs-CZ" dirty="0"/>
              <a:t>V 187/2021 prováděcí vyhláška k Z 268</a:t>
            </a:r>
            <a:endParaRPr lang="cs-CZ" b="1" dirty="0"/>
          </a:p>
          <a:p>
            <a:r>
              <a:rPr lang="cs-CZ" b="1" dirty="0"/>
              <a:t>XII 2022	</a:t>
            </a:r>
            <a:r>
              <a:rPr lang="cs-CZ" dirty="0"/>
              <a:t>Z 375/2022 o zdravotnických prostředcích a diagnostických zdravotnických 				prostředcích in vitro</a:t>
            </a:r>
            <a:endParaRPr lang="cs-CZ" b="1" dirty="0"/>
          </a:p>
          <a:p>
            <a:pPr marL="0" indent="0">
              <a:buNone/>
            </a:pPr>
            <a:r>
              <a:rPr lang="cs-CZ" b="1" dirty="0"/>
              <a:t>		</a:t>
            </a:r>
            <a:r>
              <a:rPr lang="cs-CZ" dirty="0"/>
              <a:t>V 377/2022 prováděcí vyhláška k Z 375</a:t>
            </a:r>
            <a:endParaRPr lang="cs-CZ" b="1" dirty="0"/>
          </a:p>
          <a:p>
            <a:pPr lvl="2"/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  5/55</a:t>
            </a:r>
          </a:p>
        </p:txBody>
      </p:sp>
    </p:spTree>
    <p:extLst>
      <p:ext uri="{BB962C8B-B14F-4D97-AF65-F5344CB8AC3E}">
        <p14:creationId xmlns:p14="http://schemas.microsoft.com/office/powerpoint/2010/main" val="1019161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5/12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Foto 6</a:t>
            </a:r>
          </a:p>
        </p:txBody>
      </p:sp>
      <p:pic>
        <p:nvPicPr>
          <p:cNvPr id="13" name="Obrázek 12" descr="Obsah obrázku text, dopis&#10;&#10;Popis byl vytvořen automaticky">
            <a:extLst>
              <a:ext uri="{FF2B5EF4-FFF2-40B4-BE49-F238E27FC236}">
                <a16:creationId xmlns:a16="http://schemas.microsoft.com/office/drawing/2014/main" id="{8BC1C7B0-EF12-B169-E2F1-D219774A7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68908"/>
            <a:ext cx="3429741" cy="504930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BF5BBE1-B447-4697-9ACC-0A317367E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225" y="2854402"/>
            <a:ext cx="1944793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4646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5/12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Foto 6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9F3F463D-97CF-42D0-5B40-269B808BE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480" y="2221749"/>
            <a:ext cx="1335140" cy="969348"/>
          </a:xfrm>
          <a:prstGeom prst="rect">
            <a:avLst/>
          </a:prstGeom>
        </p:spPr>
      </p:pic>
      <p:pic>
        <p:nvPicPr>
          <p:cNvPr id="11" name="Obrázek 10" descr="Obsah obrázku dopis&#10;&#10;Popis byl vytvořen automaticky">
            <a:extLst>
              <a:ext uri="{FF2B5EF4-FFF2-40B4-BE49-F238E27FC236}">
                <a16:creationId xmlns:a16="http://schemas.microsoft.com/office/drawing/2014/main" id="{A40E227C-1F18-789A-3512-6C0552F78F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06" y="1268908"/>
            <a:ext cx="3562448" cy="5060119"/>
          </a:xfrm>
          <a:prstGeom prst="rect">
            <a:avLst/>
          </a:prstGeom>
        </p:spPr>
      </p:pic>
      <p:pic>
        <p:nvPicPr>
          <p:cNvPr id="13" name="Obrázek 12" descr="Obsah obrázku text, dopis&#10;&#10;Popis byl vytvořen automaticky">
            <a:extLst>
              <a:ext uri="{FF2B5EF4-FFF2-40B4-BE49-F238E27FC236}">
                <a16:creationId xmlns:a16="http://schemas.microsoft.com/office/drawing/2014/main" id="{8BC1C7B0-EF12-B169-E2F1-D219774A76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68908"/>
            <a:ext cx="3429741" cy="504930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BF5BBE1-B447-4697-9ACC-0A317367EE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0225" y="2854402"/>
            <a:ext cx="1944793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20837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5/12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Foto 6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9F3F463D-97CF-42D0-5B40-269B808BE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480" y="2221749"/>
            <a:ext cx="1335140" cy="969348"/>
          </a:xfrm>
          <a:prstGeom prst="rect">
            <a:avLst/>
          </a:prstGeom>
        </p:spPr>
      </p:pic>
      <p:pic>
        <p:nvPicPr>
          <p:cNvPr id="11" name="Obrázek 10" descr="Obsah obrázku dopis&#10;&#10;Popis byl vytvořen automaticky">
            <a:extLst>
              <a:ext uri="{FF2B5EF4-FFF2-40B4-BE49-F238E27FC236}">
                <a16:creationId xmlns:a16="http://schemas.microsoft.com/office/drawing/2014/main" id="{A40E227C-1F18-789A-3512-6C0552F78F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06" y="1268908"/>
            <a:ext cx="3562448" cy="5060119"/>
          </a:xfrm>
          <a:prstGeom prst="rect">
            <a:avLst/>
          </a:prstGeom>
        </p:spPr>
      </p:pic>
      <p:pic>
        <p:nvPicPr>
          <p:cNvPr id="13" name="Obrázek 12" descr="Obsah obrázku text, dopis&#10;&#10;Popis byl vytvořen automaticky">
            <a:extLst>
              <a:ext uri="{FF2B5EF4-FFF2-40B4-BE49-F238E27FC236}">
                <a16:creationId xmlns:a16="http://schemas.microsoft.com/office/drawing/2014/main" id="{8BC1C7B0-EF12-B169-E2F1-D219774A76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68908"/>
            <a:ext cx="3429741" cy="504930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BF5BBE1-B447-4697-9ACC-0A317367EE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0225" y="2854402"/>
            <a:ext cx="1944793" cy="184724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2C9F7AB-9347-C6F5-1CED-6F6C86D499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8632" y="2854402"/>
            <a:ext cx="1944793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6984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5/12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Foto 6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9F3F463D-97CF-42D0-5B40-269B808BE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480" y="2221749"/>
            <a:ext cx="1335140" cy="96934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8EE6F52-DED0-2FB2-3546-3A1C9BEB3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720" y="1268908"/>
            <a:ext cx="3529890" cy="5060119"/>
          </a:xfrm>
          <a:prstGeom prst="rect">
            <a:avLst/>
          </a:prstGeom>
        </p:spPr>
      </p:pic>
      <p:pic>
        <p:nvPicPr>
          <p:cNvPr id="11" name="Obrázek 10" descr="Obsah obrázku dopis&#10;&#10;Popis byl vytvořen automaticky">
            <a:extLst>
              <a:ext uri="{FF2B5EF4-FFF2-40B4-BE49-F238E27FC236}">
                <a16:creationId xmlns:a16="http://schemas.microsoft.com/office/drawing/2014/main" id="{A40E227C-1F18-789A-3512-6C0552F78F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06" y="1268908"/>
            <a:ext cx="3562448" cy="5060119"/>
          </a:xfrm>
          <a:prstGeom prst="rect">
            <a:avLst/>
          </a:prstGeom>
        </p:spPr>
      </p:pic>
      <p:pic>
        <p:nvPicPr>
          <p:cNvPr id="13" name="Obrázek 12" descr="Obsah obrázku text, dopis&#10;&#10;Popis byl vytvořen automaticky">
            <a:extLst>
              <a:ext uri="{FF2B5EF4-FFF2-40B4-BE49-F238E27FC236}">
                <a16:creationId xmlns:a16="http://schemas.microsoft.com/office/drawing/2014/main" id="{8BC1C7B0-EF12-B169-E2F1-D219774A76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68908"/>
            <a:ext cx="3429741" cy="504930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BF5BBE1-B447-4697-9ACC-0A317367EE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0225" y="2854402"/>
            <a:ext cx="1944793" cy="184724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2C9F7AB-9347-C6F5-1CED-6F6C86D499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8632" y="2854402"/>
            <a:ext cx="1944793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28365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5/12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Foto 6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9F3F463D-97CF-42D0-5B40-269B808BE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480" y="2221749"/>
            <a:ext cx="1335140" cy="96934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8EE6F52-DED0-2FB2-3546-3A1C9BEB3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720" y="1268908"/>
            <a:ext cx="3529890" cy="5060119"/>
          </a:xfrm>
          <a:prstGeom prst="rect">
            <a:avLst/>
          </a:prstGeom>
        </p:spPr>
      </p:pic>
      <p:pic>
        <p:nvPicPr>
          <p:cNvPr id="11" name="Obrázek 10" descr="Obsah obrázku dopis&#10;&#10;Popis byl vytvořen automaticky">
            <a:extLst>
              <a:ext uri="{FF2B5EF4-FFF2-40B4-BE49-F238E27FC236}">
                <a16:creationId xmlns:a16="http://schemas.microsoft.com/office/drawing/2014/main" id="{A40E227C-1F18-789A-3512-6C0552F78F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06" y="1268908"/>
            <a:ext cx="3562448" cy="5060119"/>
          </a:xfrm>
          <a:prstGeom prst="rect">
            <a:avLst/>
          </a:prstGeom>
        </p:spPr>
      </p:pic>
      <p:pic>
        <p:nvPicPr>
          <p:cNvPr id="13" name="Obrázek 12" descr="Obsah obrázku text, dopis&#10;&#10;Popis byl vytvořen automaticky">
            <a:extLst>
              <a:ext uri="{FF2B5EF4-FFF2-40B4-BE49-F238E27FC236}">
                <a16:creationId xmlns:a16="http://schemas.microsoft.com/office/drawing/2014/main" id="{8BC1C7B0-EF12-B169-E2F1-D219774A76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68908"/>
            <a:ext cx="3429741" cy="504930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BF5BBE1-B447-4697-9ACC-0A317367EE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0225" y="2854402"/>
            <a:ext cx="1944793" cy="184724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2C9F7AB-9347-C6F5-1CED-6F6C86D499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8632" y="2854402"/>
            <a:ext cx="1944793" cy="184724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EDB62EF-A51A-A5D0-0825-65D1F8E172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8213395" y="4058466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02353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5/12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Foto 7</a:t>
            </a:r>
          </a:p>
        </p:txBody>
      </p:sp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C05B7E70-7C84-0E79-725D-1A84FF43C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49" y="1235553"/>
            <a:ext cx="3615623" cy="502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13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5/12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Foto 7</a:t>
            </a:r>
          </a:p>
        </p:txBody>
      </p:sp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C05B7E70-7C84-0E79-725D-1A84FF43C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49" y="1235553"/>
            <a:ext cx="3615623" cy="502375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EAFD28B-B235-613E-243D-20DB1C73F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495" y="2823806"/>
            <a:ext cx="1944793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77028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5/12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Foto 7</a:t>
            </a:r>
          </a:p>
        </p:txBody>
      </p:sp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C05B7E70-7C84-0E79-725D-1A84FF43C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49" y="1235553"/>
            <a:ext cx="3615623" cy="5023755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B0EA036D-1918-D110-244B-7C51728C77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816" y="1254362"/>
            <a:ext cx="3666077" cy="502518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EAFD28B-B235-613E-243D-20DB1C73F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7495" y="2823806"/>
            <a:ext cx="1944793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572055"/>
      </p:ext>
    </p:extLst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5/12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Foto 7</a:t>
            </a:r>
          </a:p>
        </p:txBody>
      </p:sp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C05B7E70-7C84-0E79-725D-1A84FF43C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49" y="1235553"/>
            <a:ext cx="3615623" cy="5023755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B0EA036D-1918-D110-244B-7C51728C77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816" y="1254362"/>
            <a:ext cx="3666077" cy="502518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EAFD28B-B235-613E-243D-20DB1C73F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7495" y="2823806"/>
            <a:ext cx="1944793" cy="184724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2E40F80-A66D-38D4-E51F-0DECF05B6B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4630" y="4880946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91650"/>
      </p:ext>
    </p:extLst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5/12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Foto 8</a:t>
            </a:r>
          </a:p>
        </p:txBody>
      </p:sp>
      <p:pic>
        <p:nvPicPr>
          <p:cNvPr id="17" name="Obrázek 16" descr="Obsah obrázku text, dopis&#10;&#10;Popis byl vytvořen automaticky">
            <a:extLst>
              <a:ext uri="{FF2B5EF4-FFF2-40B4-BE49-F238E27FC236}">
                <a16:creationId xmlns:a16="http://schemas.microsoft.com/office/drawing/2014/main" id="{B14F43A9-1352-35FC-F3A5-0B213312C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69" y="1412790"/>
            <a:ext cx="3336838" cy="4828212"/>
          </a:xfrm>
          <a:prstGeom prst="rect">
            <a:avLst/>
          </a:prstGeom>
        </p:spPr>
      </p:pic>
      <p:pic>
        <p:nvPicPr>
          <p:cNvPr id="10" name="Obrázek 9" descr="Obsah obrázku diagram&#10;&#10;Popis byl vytvořen automaticky">
            <a:extLst>
              <a:ext uri="{FF2B5EF4-FFF2-40B4-BE49-F238E27FC236}">
                <a16:creationId xmlns:a16="http://schemas.microsoft.com/office/drawing/2014/main" id="{9B421E28-33EA-09D7-F512-E8107D0AB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68908"/>
            <a:ext cx="4974454" cy="204536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2339D57F-F4E2-3A13-3A82-EF13005CFC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61" y="3355872"/>
            <a:ext cx="2494456" cy="3000477"/>
          </a:xfrm>
          <a:prstGeom prst="rect">
            <a:avLst/>
          </a:prstGeom>
        </p:spPr>
      </p:pic>
      <p:pic>
        <p:nvPicPr>
          <p:cNvPr id="20" name="Obrázek 19" descr="Obsah obrázku text, účtenka, snímek obrazovky&#10;&#10;Popis byl vytvořen automaticky">
            <a:extLst>
              <a:ext uri="{FF2B5EF4-FFF2-40B4-BE49-F238E27FC236}">
                <a16:creationId xmlns:a16="http://schemas.microsoft.com/office/drawing/2014/main" id="{A7792628-F699-7AC3-04A8-76BFA62480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882" y="4099900"/>
            <a:ext cx="5189304" cy="196637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A0EC8FD-522A-DFC7-F55F-CAA3DB7F44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3994" y="1619127"/>
            <a:ext cx="2826073" cy="243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35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Legislativa 3/3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r>
              <a:rPr lang="cs-CZ" b="1" dirty="0"/>
              <a:t>Zákon č. 375/2022 Sb.</a:t>
            </a:r>
            <a:r>
              <a:rPr lang="cs-CZ" dirty="0"/>
              <a:t>, o zdravotnických prostředcích a diagnostických zdravotnických   prostředcích in vitro</a:t>
            </a:r>
          </a:p>
          <a:p>
            <a:pPr lvl="1"/>
            <a:r>
              <a:rPr lang="cs-CZ" dirty="0"/>
              <a:t>§§ 38 – 50 (§§ přestupkové – až 5 000 000 Kč)</a:t>
            </a:r>
          </a:p>
          <a:p>
            <a:r>
              <a:rPr lang="cs-CZ" b="1" dirty="0"/>
              <a:t>Vyhláška č. 377/2022 Sb.</a:t>
            </a:r>
            <a:r>
              <a:rPr lang="cs-CZ" dirty="0"/>
              <a:t>, o provedení některých ustanovení zákona o zdravotnických prostředcích a diagnostických zdravotnických prostředcích in vitro</a:t>
            </a:r>
          </a:p>
          <a:p>
            <a:pPr lvl="1"/>
            <a:r>
              <a:rPr lang="cs-CZ" dirty="0"/>
              <a:t>§ 6 Minimální požadavky na bezpečnost prostředku pro účely správné skladovací praxe</a:t>
            </a:r>
          </a:p>
          <a:p>
            <a:pPr lvl="1"/>
            <a:r>
              <a:rPr lang="cs-CZ" dirty="0"/>
              <a:t>§ 7 Obsah dokumentace používaných prostředků</a:t>
            </a:r>
          </a:p>
          <a:p>
            <a:r>
              <a:rPr lang="cs-CZ" b="1" dirty="0"/>
              <a:t>Související legislativa</a:t>
            </a:r>
          </a:p>
          <a:p>
            <a:pPr lvl="2"/>
            <a:r>
              <a:rPr lang="cs-CZ" dirty="0"/>
              <a:t>Zákon č. 505/1990 Sb., o metrologii</a:t>
            </a:r>
          </a:p>
          <a:p>
            <a:pPr lvl="2"/>
            <a:r>
              <a:rPr lang="cs-CZ" dirty="0"/>
              <a:t>Vyhláška č. 345/2002 Sb., o stanovených měřidlech</a:t>
            </a:r>
          </a:p>
          <a:p>
            <a:pPr lvl="2"/>
            <a:r>
              <a:rPr lang="cs-CZ" dirty="0"/>
              <a:t>Vyhláška č. 92/2012 Sb., o minimálních požadavcích na vybavení zdravotnických zařízení</a:t>
            </a:r>
          </a:p>
          <a:p>
            <a:pPr lvl="2"/>
            <a:r>
              <a:rPr lang="cs-CZ" dirty="0"/>
              <a:t>Zákon č. 263/2016 Sb., atomový zákon</a:t>
            </a:r>
          </a:p>
          <a:p>
            <a:pPr lvl="2"/>
            <a:r>
              <a:rPr lang="cs-CZ" dirty="0"/>
              <a:t>Vyhláška č. 306/2012 Sb., hygienické požadavky na provoz zdravotnických zařízení</a:t>
            </a:r>
          </a:p>
          <a:p>
            <a:pPr lvl="2"/>
            <a:r>
              <a:rPr lang="cs-CZ" dirty="0"/>
              <a:t>Zákon č. 255/2012 Sb., o kontrole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  6/55</a:t>
            </a:r>
          </a:p>
        </p:txBody>
      </p:sp>
    </p:spTree>
    <p:extLst>
      <p:ext uri="{BB962C8B-B14F-4D97-AF65-F5344CB8AC3E}">
        <p14:creationId xmlns:p14="http://schemas.microsoft.com/office/powerpoint/2010/main" val="4273004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5/12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Foto 8</a:t>
            </a:r>
          </a:p>
        </p:txBody>
      </p:sp>
      <p:pic>
        <p:nvPicPr>
          <p:cNvPr id="17" name="Obrázek 16" descr="Obsah obrázku text, dopis&#10;&#10;Popis byl vytvořen automaticky">
            <a:extLst>
              <a:ext uri="{FF2B5EF4-FFF2-40B4-BE49-F238E27FC236}">
                <a16:creationId xmlns:a16="http://schemas.microsoft.com/office/drawing/2014/main" id="{B14F43A9-1352-35FC-F3A5-0B213312C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69" y="1412790"/>
            <a:ext cx="3336838" cy="4828212"/>
          </a:xfrm>
          <a:prstGeom prst="rect">
            <a:avLst/>
          </a:prstGeom>
        </p:spPr>
      </p:pic>
      <p:pic>
        <p:nvPicPr>
          <p:cNvPr id="10" name="Obrázek 9" descr="Obsah obrázku diagram&#10;&#10;Popis byl vytvořen automaticky">
            <a:extLst>
              <a:ext uri="{FF2B5EF4-FFF2-40B4-BE49-F238E27FC236}">
                <a16:creationId xmlns:a16="http://schemas.microsoft.com/office/drawing/2014/main" id="{9B421E28-33EA-09D7-F512-E8107D0AB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68908"/>
            <a:ext cx="4974454" cy="204536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2339D57F-F4E2-3A13-3A82-EF13005CFC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61" y="3355872"/>
            <a:ext cx="2494456" cy="3000477"/>
          </a:xfrm>
          <a:prstGeom prst="rect">
            <a:avLst/>
          </a:prstGeom>
        </p:spPr>
      </p:pic>
      <p:pic>
        <p:nvPicPr>
          <p:cNvPr id="20" name="Obrázek 19" descr="Obsah obrázku text, účtenka, snímek obrazovky&#10;&#10;Popis byl vytvořen automaticky">
            <a:extLst>
              <a:ext uri="{FF2B5EF4-FFF2-40B4-BE49-F238E27FC236}">
                <a16:creationId xmlns:a16="http://schemas.microsoft.com/office/drawing/2014/main" id="{A7792628-F699-7AC3-04A8-76BFA62480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882" y="4099900"/>
            <a:ext cx="5189304" cy="196637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A0EC8FD-522A-DFC7-F55F-CAA3DB7F44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3994" y="1619127"/>
            <a:ext cx="2826073" cy="243917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B4BDB43A-644A-0C5D-DAE6-3C517E9A62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0086" y="1398036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83987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5/12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Foto 8</a:t>
            </a:r>
          </a:p>
        </p:txBody>
      </p:sp>
      <p:pic>
        <p:nvPicPr>
          <p:cNvPr id="17" name="Obrázek 16" descr="Obsah obrázku text, dopis&#10;&#10;Popis byl vytvořen automaticky">
            <a:extLst>
              <a:ext uri="{FF2B5EF4-FFF2-40B4-BE49-F238E27FC236}">
                <a16:creationId xmlns:a16="http://schemas.microsoft.com/office/drawing/2014/main" id="{B14F43A9-1352-35FC-F3A5-0B213312C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69" y="1412790"/>
            <a:ext cx="3336838" cy="4828212"/>
          </a:xfrm>
          <a:prstGeom prst="rect">
            <a:avLst/>
          </a:prstGeom>
        </p:spPr>
      </p:pic>
      <p:pic>
        <p:nvPicPr>
          <p:cNvPr id="10" name="Obrázek 9" descr="Obsah obrázku diagram&#10;&#10;Popis byl vytvořen automaticky">
            <a:extLst>
              <a:ext uri="{FF2B5EF4-FFF2-40B4-BE49-F238E27FC236}">
                <a16:creationId xmlns:a16="http://schemas.microsoft.com/office/drawing/2014/main" id="{9B421E28-33EA-09D7-F512-E8107D0AB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68908"/>
            <a:ext cx="4974454" cy="204536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2339D57F-F4E2-3A13-3A82-EF13005CFC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61" y="3355872"/>
            <a:ext cx="2494456" cy="3000477"/>
          </a:xfrm>
          <a:prstGeom prst="rect">
            <a:avLst/>
          </a:prstGeom>
        </p:spPr>
      </p:pic>
      <p:pic>
        <p:nvPicPr>
          <p:cNvPr id="20" name="Obrázek 19" descr="Obsah obrázku text, účtenka, snímek obrazovky&#10;&#10;Popis byl vytvořen automaticky">
            <a:extLst>
              <a:ext uri="{FF2B5EF4-FFF2-40B4-BE49-F238E27FC236}">
                <a16:creationId xmlns:a16="http://schemas.microsoft.com/office/drawing/2014/main" id="{A7792628-F699-7AC3-04A8-76BFA62480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882" y="4099900"/>
            <a:ext cx="5189304" cy="196637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A0EC8FD-522A-DFC7-F55F-CAA3DB7F44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3994" y="1619127"/>
            <a:ext cx="2826073" cy="243917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12B063D-5DA9-DBE2-033B-81A3477C8C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6170060" y="2031353"/>
            <a:ext cx="1109568" cy="128636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4FA9C07-214B-ECE3-E305-B982FB30A7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8082" y="2012936"/>
            <a:ext cx="1109568" cy="128636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B4BDB43A-644A-0C5D-DAE6-3C517E9A62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0086" y="1398036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65554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5/12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Foto 8</a:t>
            </a:r>
          </a:p>
        </p:txBody>
      </p:sp>
      <p:pic>
        <p:nvPicPr>
          <p:cNvPr id="17" name="Obrázek 16" descr="Obsah obrázku text, dopis&#10;&#10;Popis byl vytvořen automaticky">
            <a:extLst>
              <a:ext uri="{FF2B5EF4-FFF2-40B4-BE49-F238E27FC236}">
                <a16:creationId xmlns:a16="http://schemas.microsoft.com/office/drawing/2014/main" id="{B14F43A9-1352-35FC-F3A5-0B213312C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69" y="1412790"/>
            <a:ext cx="3336838" cy="4828212"/>
          </a:xfrm>
          <a:prstGeom prst="rect">
            <a:avLst/>
          </a:prstGeom>
        </p:spPr>
      </p:pic>
      <p:pic>
        <p:nvPicPr>
          <p:cNvPr id="10" name="Obrázek 9" descr="Obsah obrázku diagram&#10;&#10;Popis byl vytvořen automaticky">
            <a:extLst>
              <a:ext uri="{FF2B5EF4-FFF2-40B4-BE49-F238E27FC236}">
                <a16:creationId xmlns:a16="http://schemas.microsoft.com/office/drawing/2014/main" id="{9B421E28-33EA-09D7-F512-E8107D0AB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68908"/>
            <a:ext cx="4974454" cy="204536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2339D57F-F4E2-3A13-3A82-EF13005CFC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61" y="3355872"/>
            <a:ext cx="2494456" cy="3000477"/>
          </a:xfrm>
          <a:prstGeom prst="rect">
            <a:avLst/>
          </a:prstGeom>
        </p:spPr>
      </p:pic>
      <p:pic>
        <p:nvPicPr>
          <p:cNvPr id="20" name="Obrázek 19" descr="Obsah obrázku text, účtenka, snímek obrazovky&#10;&#10;Popis byl vytvořen automaticky">
            <a:extLst>
              <a:ext uri="{FF2B5EF4-FFF2-40B4-BE49-F238E27FC236}">
                <a16:creationId xmlns:a16="http://schemas.microsoft.com/office/drawing/2014/main" id="{A7792628-F699-7AC3-04A8-76BFA62480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882" y="4099900"/>
            <a:ext cx="5189304" cy="196637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A0EC8FD-522A-DFC7-F55F-CAA3DB7F44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3994" y="1619127"/>
            <a:ext cx="2826073" cy="243917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12B063D-5DA9-DBE2-033B-81A3477C8C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6170060" y="2031353"/>
            <a:ext cx="1109568" cy="128636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4FA9C07-214B-ECE3-E305-B982FB30A7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8082" y="2012936"/>
            <a:ext cx="1109568" cy="128636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91C5397-2C6B-04FE-BE6B-FD2DCBD7CF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2445" y="3456716"/>
            <a:ext cx="1109568" cy="128636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B4BDB43A-644A-0C5D-DAE6-3C517E9A62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0086" y="1398036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5505"/>
      </p:ext>
    </p:extLst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5/12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Foto 8</a:t>
            </a:r>
          </a:p>
        </p:txBody>
      </p:sp>
      <p:pic>
        <p:nvPicPr>
          <p:cNvPr id="17" name="Obrázek 16" descr="Obsah obrázku text, dopis&#10;&#10;Popis byl vytvořen automaticky">
            <a:extLst>
              <a:ext uri="{FF2B5EF4-FFF2-40B4-BE49-F238E27FC236}">
                <a16:creationId xmlns:a16="http://schemas.microsoft.com/office/drawing/2014/main" id="{B14F43A9-1352-35FC-F3A5-0B213312C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69" y="1412790"/>
            <a:ext cx="3336838" cy="4828212"/>
          </a:xfrm>
          <a:prstGeom prst="rect">
            <a:avLst/>
          </a:prstGeom>
        </p:spPr>
      </p:pic>
      <p:pic>
        <p:nvPicPr>
          <p:cNvPr id="10" name="Obrázek 9" descr="Obsah obrázku diagram&#10;&#10;Popis byl vytvořen automaticky">
            <a:extLst>
              <a:ext uri="{FF2B5EF4-FFF2-40B4-BE49-F238E27FC236}">
                <a16:creationId xmlns:a16="http://schemas.microsoft.com/office/drawing/2014/main" id="{9B421E28-33EA-09D7-F512-E8107D0AB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68908"/>
            <a:ext cx="4974454" cy="204536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2339D57F-F4E2-3A13-3A82-EF13005CFC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61" y="3355872"/>
            <a:ext cx="2494456" cy="3000477"/>
          </a:xfrm>
          <a:prstGeom prst="rect">
            <a:avLst/>
          </a:prstGeom>
        </p:spPr>
      </p:pic>
      <p:pic>
        <p:nvPicPr>
          <p:cNvPr id="20" name="Obrázek 19" descr="Obsah obrázku text, účtenka, snímek obrazovky&#10;&#10;Popis byl vytvořen automaticky">
            <a:extLst>
              <a:ext uri="{FF2B5EF4-FFF2-40B4-BE49-F238E27FC236}">
                <a16:creationId xmlns:a16="http://schemas.microsoft.com/office/drawing/2014/main" id="{A7792628-F699-7AC3-04A8-76BFA62480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882" y="4099900"/>
            <a:ext cx="5189304" cy="196637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A0EC8FD-522A-DFC7-F55F-CAA3DB7F44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3994" y="1619127"/>
            <a:ext cx="2826073" cy="243917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12B063D-5DA9-DBE2-033B-81A3477C8C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6170060" y="2031353"/>
            <a:ext cx="1109568" cy="128636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164D5E7-E900-D159-4D1D-C643B1EF76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1770690" y="4667967"/>
            <a:ext cx="1109568" cy="128636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4FA9C07-214B-ECE3-E305-B982FB30A7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8082" y="2012936"/>
            <a:ext cx="1109568" cy="128636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181F98F-2083-8E10-35A1-D9853180B1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2941" y="4954635"/>
            <a:ext cx="1109568" cy="128636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91C5397-2C6B-04FE-BE6B-FD2DCBD7CF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2445" y="3456716"/>
            <a:ext cx="1109568" cy="128636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B4BDB43A-644A-0C5D-DAE6-3C517E9A62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0086" y="1398036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38491"/>
      </p:ext>
    </p:extLst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5/12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Foto 8</a:t>
            </a:r>
          </a:p>
        </p:txBody>
      </p:sp>
      <p:pic>
        <p:nvPicPr>
          <p:cNvPr id="17" name="Obrázek 16" descr="Obsah obrázku text, dopis&#10;&#10;Popis byl vytvořen automaticky">
            <a:extLst>
              <a:ext uri="{FF2B5EF4-FFF2-40B4-BE49-F238E27FC236}">
                <a16:creationId xmlns:a16="http://schemas.microsoft.com/office/drawing/2014/main" id="{B14F43A9-1352-35FC-F3A5-0B213312C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69" y="1412790"/>
            <a:ext cx="3336838" cy="4828212"/>
          </a:xfrm>
          <a:prstGeom prst="rect">
            <a:avLst/>
          </a:prstGeom>
        </p:spPr>
      </p:pic>
      <p:pic>
        <p:nvPicPr>
          <p:cNvPr id="10" name="Obrázek 9" descr="Obsah obrázku diagram&#10;&#10;Popis byl vytvořen automaticky">
            <a:extLst>
              <a:ext uri="{FF2B5EF4-FFF2-40B4-BE49-F238E27FC236}">
                <a16:creationId xmlns:a16="http://schemas.microsoft.com/office/drawing/2014/main" id="{9B421E28-33EA-09D7-F512-E8107D0AB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68908"/>
            <a:ext cx="4974454" cy="204536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2339D57F-F4E2-3A13-3A82-EF13005CFC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61" y="3355872"/>
            <a:ext cx="2494456" cy="3000477"/>
          </a:xfrm>
          <a:prstGeom prst="rect">
            <a:avLst/>
          </a:prstGeom>
        </p:spPr>
      </p:pic>
      <p:pic>
        <p:nvPicPr>
          <p:cNvPr id="20" name="Obrázek 19" descr="Obsah obrázku text, účtenka, snímek obrazovky&#10;&#10;Popis byl vytvořen automaticky">
            <a:extLst>
              <a:ext uri="{FF2B5EF4-FFF2-40B4-BE49-F238E27FC236}">
                <a16:creationId xmlns:a16="http://schemas.microsoft.com/office/drawing/2014/main" id="{A7792628-F699-7AC3-04A8-76BFA62480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882" y="4099900"/>
            <a:ext cx="5189304" cy="196637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A0EC8FD-522A-DFC7-F55F-CAA3DB7F44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3994" y="1619127"/>
            <a:ext cx="2826073" cy="243917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12B063D-5DA9-DBE2-033B-81A3477C8C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6170060" y="2031353"/>
            <a:ext cx="1109568" cy="128636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164D5E7-E900-D159-4D1D-C643B1EF76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1770690" y="4667967"/>
            <a:ext cx="1109568" cy="128636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4FA9C07-214B-ECE3-E305-B982FB30A7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8082" y="2012936"/>
            <a:ext cx="1109568" cy="128636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181F98F-2083-8E10-35A1-D9853180B1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2941" y="4954635"/>
            <a:ext cx="1109568" cy="128636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91C5397-2C6B-04FE-BE6B-FD2DCBD7CF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2445" y="3456716"/>
            <a:ext cx="1109568" cy="128636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B4BDB43A-644A-0C5D-DAE6-3C517E9A62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0086" y="1398036"/>
            <a:ext cx="1109568" cy="128636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8A4C26B-6D31-56CB-2ED5-CCC338ECB7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7650" y="3008862"/>
            <a:ext cx="1944793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20847"/>
      </p:ext>
    </p:extLst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5/12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Foto 9</a:t>
            </a:r>
          </a:p>
        </p:txBody>
      </p:sp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6054AAC8-9A6F-1D89-90CA-F7FA73327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55" y="1849137"/>
            <a:ext cx="6001305" cy="1754227"/>
          </a:xfrm>
          <a:prstGeom prst="rect">
            <a:avLst/>
          </a:prstGeom>
        </p:spPr>
      </p:pic>
      <p:pic>
        <p:nvPicPr>
          <p:cNvPr id="14" name="Obrázek 13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884F0B18-5A58-EB21-CF43-9AB4B1369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95" y="4095697"/>
            <a:ext cx="6001305" cy="164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5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5/12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Foto 9</a:t>
            </a:r>
          </a:p>
        </p:txBody>
      </p:sp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6054AAC8-9A6F-1D89-90CA-F7FA73327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55" y="1849137"/>
            <a:ext cx="6001305" cy="1754227"/>
          </a:xfrm>
          <a:prstGeom prst="rect">
            <a:avLst/>
          </a:prstGeom>
        </p:spPr>
      </p:pic>
      <p:pic>
        <p:nvPicPr>
          <p:cNvPr id="14" name="Obrázek 13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884F0B18-5A58-EB21-CF43-9AB4B1369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95" y="4095697"/>
            <a:ext cx="6001305" cy="164836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20F60CA-2DB1-321F-DEBD-52FDD820E1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1887" y="4718394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42157"/>
      </p:ext>
    </p:extLst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5/12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Foto 9</a:t>
            </a:r>
          </a:p>
        </p:txBody>
      </p:sp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6054AAC8-9A6F-1D89-90CA-F7FA73327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55" y="1849137"/>
            <a:ext cx="6001305" cy="1754227"/>
          </a:xfrm>
          <a:prstGeom prst="rect">
            <a:avLst/>
          </a:prstGeom>
        </p:spPr>
      </p:pic>
      <p:pic>
        <p:nvPicPr>
          <p:cNvPr id="14" name="Obrázek 13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884F0B18-5A58-EB21-CF43-9AB4B1369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95" y="4095697"/>
            <a:ext cx="6001305" cy="1648362"/>
          </a:xfrm>
          <a:prstGeom prst="rect">
            <a:avLst/>
          </a:prstGeom>
        </p:spPr>
      </p:pic>
      <p:pic>
        <p:nvPicPr>
          <p:cNvPr id="19" name="Obrázek 18" descr="Obsah obrázku text, dopis&#10;&#10;Popis byl vytvořen automaticky">
            <a:extLst>
              <a:ext uri="{FF2B5EF4-FFF2-40B4-BE49-F238E27FC236}">
                <a16:creationId xmlns:a16="http://schemas.microsoft.com/office/drawing/2014/main" id="{A55D1B8F-DA18-E3A7-4C2A-4DD1EA5838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998" y="1289379"/>
            <a:ext cx="4078004" cy="506697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20F60CA-2DB1-321F-DEBD-52FDD820E1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1887" y="4718394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17423"/>
      </p:ext>
    </p:extLst>
  </p:cSld>
  <p:clrMapOvr>
    <a:masterClrMapping/>
  </p:clrMapOvr>
  <p:transition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5/12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Foto 9</a:t>
            </a:r>
          </a:p>
        </p:txBody>
      </p:sp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6054AAC8-9A6F-1D89-90CA-F7FA73327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55" y="1849137"/>
            <a:ext cx="6001305" cy="1754227"/>
          </a:xfrm>
          <a:prstGeom prst="rect">
            <a:avLst/>
          </a:prstGeom>
        </p:spPr>
      </p:pic>
      <p:pic>
        <p:nvPicPr>
          <p:cNvPr id="14" name="Obrázek 13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884F0B18-5A58-EB21-CF43-9AB4B1369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95" y="4095697"/>
            <a:ext cx="6001305" cy="1648362"/>
          </a:xfrm>
          <a:prstGeom prst="rect">
            <a:avLst/>
          </a:prstGeom>
        </p:spPr>
      </p:pic>
      <p:pic>
        <p:nvPicPr>
          <p:cNvPr id="19" name="Obrázek 18" descr="Obsah obrázku text, dopis&#10;&#10;Popis byl vytvořen automaticky">
            <a:extLst>
              <a:ext uri="{FF2B5EF4-FFF2-40B4-BE49-F238E27FC236}">
                <a16:creationId xmlns:a16="http://schemas.microsoft.com/office/drawing/2014/main" id="{A55D1B8F-DA18-E3A7-4C2A-4DD1EA5838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998" y="1289379"/>
            <a:ext cx="4078004" cy="506697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20F60CA-2DB1-321F-DEBD-52FDD820E1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1887" y="4718394"/>
            <a:ext cx="1109568" cy="128636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2A625B2-CB3E-1F21-127F-96CD07590B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058432" y="1323920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33266"/>
      </p:ext>
    </p:extLst>
  </p:cSld>
  <p:clrMapOvr>
    <a:masterClrMapping/>
  </p:clrMapOvr>
  <p:transition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5/12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10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F336898A-1B94-1CAD-7DD2-9B890F653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29" y="1886830"/>
            <a:ext cx="10920071" cy="1779908"/>
          </a:xfrm>
          <a:prstGeom prst="rect">
            <a:avLst/>
          </a:prstGeom>
        </p:spPr>
      </p:pic>
      <p:pic>
        <p:nvPicPr>
          <p:cNvPr id="9" name="Obrázek 8" descr="Obsah obrázku text, dopis&#10;&#10;Popis byl vytvořen automaticky">
            <a:extLst>
              <a:ext uri="{FF2B5EF4-FFF2-40B4-BE49-F238E27FC236}">
                <a16:creationId xmlns:a16="http://schemas.microsoft.com/office/drawing/2014/main" id="{72FB2E21-5B50-3790-74F4-77F16FC0D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29" y="3871523"/>
            <a:ext cx="7070120" cy="178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23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Kontrola SÚKL 1/3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Zákon č. 255/2012 Sb., o kontrole (kontrolní řád)</a:t>
            </a:r>
          </a:p>
          <a:p>
            <a:pPr marL="0" indent="0">
              <a:buNone/>
            </a:pPr>
            <a:endParaRPr lang="cs-CZ" sz="1000" dirty="0"/>
          </a:p>
          <a:p>
            <a:r>
              <a:rPr lang="cs-CZ" dirty="0"/>
              <a:t>Oznámení o kontrole (primární součinnost POS)</a:t>
            </a:r>
          </a:p>
          <a:p>
            <a:pPr lvl="1"/>
            <a:r>
              <a:rPr lang="cs-CZ" dirty="0"/>
              <a:t>Seznamy ZP vybraných oddělení</a:t>
            </a:r>
          </a:p>
          <a:p>
            <a:pPr lvl="1"/>
            <a:r>
              <a:rPr lang="cs-CZ" dirty="0"/>
              <a:t>Interní postupy POS se ZP</a:t>
            </a:r>
          </a:p>
          <a:p>
            <a:r>
              <a:rPr lang="cs-CZ" dirty="0"/>
              <a:t>Kontrola na místě/na dálku (zjištění stavu u POS)</a:t>
            </a:r>
          </a:p>
          <a:p>
            <a:pPr lvl="1"/>
            <a:r>
              <a:rPr lang="cs-CZ" dirty="0"/>
              <a:t>Kontrola přístrojového vybavení vybraných oddělení</a:t>
            </a:r>
          </a:p>
          <a:p>
            <a:pPr lvl="1"/>
            <a:r>
              <a:rPr lang="cs-CZ" dirty="0"/>
              <a:t>Kontrola skladů ZP</a:t>
            </a:r>
          </a:p>
          <a:p>
            <a:r>
              <a:rPr lang="cs-CZ" dirty="0"/>
              <a:t>Následné šetření (verifikace zjištěných skutečností)</a:t>
            </a:r>
          </a:p>
          <a:p>
            <a:pPr lvl="1"/>
            <a:r>
              <a:rPr lang="cs-CZ" dirty="0"/>
              <a:t>Kontrola VYR/ZZ</a:t>
            </a:r>
          </a:p>
          <a:p>
            <a:pPr lvl="1"/>
            <a:r>
              <a:rPr lang="cs-CZ" dirty="0"/>
              <a:t>Kontrola DOV/DIS/“</a:t>
            </a:r>
            <a:r>
              <a:rPr lang="cs-CZ" dirty="0" err="1"/>
              <a:t>DOD</a:t>
            </a:r>
            <a:r>
              <a:rPr lang="cs-CZ" dirty="0"/>
              <a:t>“</a:t>
            </a:r>
          </a:p>
          <a:p>
            <a:pPr lvl="1"/>
            <a:r>
              <a:rPr lang="cs-CZ" dirty="0"/>
              <a:t>Kontrola SER</a:t>
            </a:r>
          </a:p>
          <a:p>
            <a:r>
              <a:rPr lang="cs-CZ" dirty="0"/>
              <a:t>Protokol o kontrole (objektivní vyhodnocení) – příp. podání a vyřízení námitek</a:t>
            </a:r>
          </a:p>
          <a:p>
            <a:r>
              <a:rPr lang="cs-CZ" dirty="0"/>
              <a:t>Příp. následuje správní řízení (vyřízení zjištěných přestupků = sankce)</a:t>
            </a:r>
            <a:endParaRPr lang="cs-CZ" b="1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  7/55</a:t>
            </a:r>
          </a:p>
        </p:txBody>
      </p:sp>
    </p:spTree>
    <p:extLst>
      <p:ext uri="{BB962C8B-B14F-4D97-AF65-F5344CB8AC3E}">
        <p14:creationId xmlns:p14="http://schemas.microsoft.com/office/powerpoint/2010/main" val="4141428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5/12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10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F336898A-1B94-1CAD-7DD2-9B890F653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29" y="1886830"/>
            <a:ext cx="10920071" cy="1779908"/>
          </a:xfrm>
          <a:prstGeom prst="rect">
            <a:avLst/>
          </a:prstGeom>
        </p:spPr>
      </p:pic>
      <p:pic>
        <p:nvPicPr>
          <p:cNvPr id="9" name="Obrázek 8" descr="Obsah obrázku text, dopis&#10;&#10;Popis byl vytvořen automaticky">
            <a:extLst>
              <a:ext uri="{FF2B5EF4-FFF2-40B4-BE49-F238E27FC236}">
                <a16:creationId xmlns:a16="http://schemas.microsoft.com/office/drawing/2014/main" id="{72FB2E21-5B50-3790-74F4-77F16FC0D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29" y="3871523"/>
            <a:ext cx="7070120" cy="178085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D152838-3AB3-B398-4E3B-A5E1DE5299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9530" y="4863190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0482"/>
      </p:ext>
    </p:extLst>
  </p:cSld>
  <p:clrMapOvr>
    <a:masterClrMapping/>
  </p:clrMapOvr>
  <p:transition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5/12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10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F336898A-1B94-1CAD-7DD2-9B890F653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29" y="1886830"/>
            <a:ext cx="10920071" cy="1779908"/>
          </a:xfrm>
          <a:prstGeom prst="rect">
            <a:avLst/>
          </a:prstGeom>
        </p:spPr>
      </p:pic>
      <p:pic>
        <p:nvPicPr>
          <p:cNvPr id="9" name="Obrázek 8" descr="Obsah obrázku text, dopis&#10;&#10;Popis byl vytvořen automaticky">
            <a:extLst>
              <a:ext uri="{FF2B5EF4-FFF2-40B4-BE49-F238E27FC236}">
                <a16:creationId xmlns:a16="http://schemas.microsoft.com/office/drawing/2014/main" id="{72FB2E21-5B50-3790-74F4-77F16FC0D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29" y="3871523"/>
            <a:ext cx="7070120" cy="1780859"/>
          </a:xfrm>
          <a:prstGeom prst="rect">
            <a:avLst/>
          </a:prstGeom>
        </p:spPr>
      </p:pic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B8BD590C-A50D-E85A-E223-1F8D5138C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148" y="1268909"/>
            <a:ext cx="4361252" cy="508744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D152838-3AB3-B398-4E3B-A5E1DE5299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9530" y="4863190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22473"/>
      </p:ext>
    </p:extLst>
  </p:cSld>
  <p:clrMapOvr>
    <a:masterClrMapping/>
  </p:clrMapOvr>
  <p:transition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5/12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10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F336898A-1B94-1CAD-7DD2-9B890F653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29" y="1886830"/>
            <a:ext cx="10920071" cy="1779908"/>
          </a:xfrm>
          <a:prstGeom prst="rect">
            <a:avLst/>
          </a:prstGeom>
        </p:spPr>
      </p:pic>
      <p:pic>
        <p:nvPicPr>
          <p:cNvPr id="9" name="Obrázek 8" descr="Obsah obrázku text, dopis&#10;&#10;Popis byl vytvořen automaticky">
            <a:extLst>
              <a:ext uri="{FF2B5EF4-FFF2-40B4-BE49-F238E27FC236}">
                <a16:creationId xmlns:a16="http://schemas.microsoft.com/office/drawing/2014/main" id="{72FB2E21-5B50-3790-74F4-77F16FC0D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29" y="3871523"/>
            <a:ext cx="7070120" cy="1780859"/>
          </a:xfrm>
          <a:prstGeom prst="rect">
            <a:avLst/>
          </a:prstGeom>
        </p:spPr>
      </p:pic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B8BD590C-A50D-E85A-E223-1F8D5138C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148" y="1268909"/>
            <a:ext cx="4361252" cy="508744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D152838-3AB3-B398-4E3B-A5E1DE5299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9530" y="4863190"/>
            <a:ext cx="1109568" cy="128636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078A81D-FD3E-2DD4-E7A3-553DD1CD8E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4494" y="1283848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10125"/>
      </p:ext>
    </p:extLst>
  </p:cSld>
  <p:clrMapOvr>
    <a:masterClrMapping/>
  </p:clrMapOvr>
  <p:transition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5/12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10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F336898A-1B94-1CAD-7DD2-9B890F653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29" y="1886830"/>
            <a:ext cx="10920071" cy="1779908"/>
          </a:xfrm>
          <a:prstGeom prst="rect">
            <a:avLst/>
          </a:prstGeom>
        </p:spPr>
      </p:pic>
      <p:pic>
        <p:nvPicPr>
          <p:cNvPr id="9" name="Obrázek 8" descr="Obsah obrázku text, dopis&#10;&#10;Popis byl vytvořen automaticky">
            <a:extLst>
              <a:ext uri="{FF2B5EF4-FFF2-40B4-BE49-F238E27FC236}">
                <a16:creationId xmlns:a16="http://schemas.microsoft.com/office/drawing/2014/main" id="{72FB2E21-5B50-3790-74F4-77F16FC0D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29" y="3871523"/>
            <a:ext cx="7070120" cy="1780859"/>
          </a:xfrm>
          <a:prstGeom prst="rect">
            <a:avLst/>
          </a:prstGeom>
        </p:spPr>
      </p:pic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B8BD590C-A50D-E85A-E223-1F8D5138C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148" y="1268909"/>
            <a:ext cx="4361252" cy="508744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D152838-3AB3-B398-4E3B-A5E1DE5299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9530" y="4863190"/>
            <a:ext cx="1109568" cy="128636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078A81D-FD3E-2DD4-E7A3-553DD1CD8E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4494" y="1283848"/>
            <a:ext cx="1109568" cy="128636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99CBA91-5061-E372-51B9-36FA5AA8A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7220" y="3475585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06584"/>
      </p:ext>
    </p:extLst>
  </p:cSld>
  <p:clrMapOvr>
    <a:masterClrMapping/>
  </p:clrMapOvr>
  <p:transition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5/12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10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F336898A-1B94-1CAD-7DD2-9B890F653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29" y="1886830"/>
            <a:ext cx="10920071" cy="1779908"/>
          </a:xfrm>
          <a:prstGeom prst="rect">
            <a:avLst/>
          </a:prstGeom>
        </p:spPr>
      </p:pic>
      <p:pic>
        <p:nvPicPr>
          <p:cNvPr id="9" name="Obrázek 8" descr="Obsah obrázku text, dopis&#10;&#10;Popis byl vytvořen automaticky">
            <a:extLst>
              <a:ext uri="{FF2B5EF4-FFF2-40B4-BE49-F238E27FC236}">
                <a16:creationId xmlns:a16="http://schemas.microsoft.com/office/drawing/2014/main" id="{72FB2E21-5B50-3790-74F4-77F16FC0D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29" y="3871523"/>
            <a:ext cx="7070120" cy="1780859"/>
          </a:xfrm>
          <a:prstGeom prst="rect">
            <a:avLst/>
          </a:prstGeom>
        </p:spPr>
      </p:pic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B8BD590C-A50D-E85A-E223-1F8D5138C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148" y="1268909"/>
            <a:ext cx="4361252" cy="508744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D152838-3AB3-B398-4E3B-A5E1DE5299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9530" y="4863190"/>
            <a:ext cx="1109568" cy="128636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078A81D-FD3E-2DD4-E7A3-553DD1CD8E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4494" y="1283848"/>
            <a:ext cx="1109568" cy="128636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99CBA91-5061-E372-51B9-36FA5AA8A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7220" y="3475585"/>
            <a:ext cx="1109568" cy="128636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56F45F1-08A6-10ED-2B0E-326F856B1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471020" y="2769264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44627"/>
      </p:ext>
    </p:extLst>
  </p:cSld>
  <p:clrMapOvr>
    <a:masterClrMapping/>
  </p:clrMapOvr>
  <p:transition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6/12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Problém č. 6 – Uchovávání jedinečné identifikace</a:t>
            </a:r>
          </a:p>
          <a:p>
            <a:pPr marL="0" indent="0">
              <a:buNone/>
            </a:pPr>
            <a:endParaRPr lang="cs-CZ" sz="1000" b="1" dirty="0"/>
          </a:p>
          <a:p>
            <a:pPr algn="just">
              <a:spcBef>
                <a:spcPts val="0"/>
              </a:spcBef>
            </a:pPr>
            <a:r>
              <a:rPr lang="cs-CZ" sz="1800" b="1" dirty="0"/>
              <a:t>Z 375/2022 § 39 Povinnosti poskytovatele zdravotních služeb při používání prostředku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dirty="0"/>
              <a:t>(4) </a:t>
            </a:r>
            <a:r>
              <a:rPr lang="cs-CZ" sz="1800" b="0" i="0" dirty="0">
                <a:effectLst/>
              </a:rPr>
              <a:t>Poskytovatel zdravotních služeb je povinen uchovávat jedinečnou identifikaci prostředků, s výjimkou zdravotnických prostředků rizikové třídy I a diagnostických zdravotnických prostředků in vitro rizikové třídy A, které mu byly dodány. Tyto informace jsou poskytovatelé zdravotních služeb povinni na vyžádání předložit Ústavu.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24/55</a:t>
            </a:r>
          </a:p>
        </p:txBody>
      </p:sp>
    </p:spTree>
    <p:extLst>
      <p:ext uri="{BB962C8B-B14F-4D97-AF65-F5344CB8AC3E}">
        <p14:creationId xmlns:p14="http://schemas.microsoft.com/office/powerpoint/2010/main" val="3423466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6/12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Problém č. 6 – Uchovávání jedinečné identifikace</a:t>
            </a:r>
          </a:p>
          <a:p>
            <a:pPr marL="0" indent="0">
              <a:buNone/>
            </a:pPr>
            <a:endParaRPr lang="cs-CZ" sz="1000" b="1" dirty="0"/>
          </a:p>
          <a:p>
            <a:pPr algn="just">
              <a:spcBef>
                <a:spcPts val="0"/>
              </a:spcBef>
            </a:pPr>
            <a:r>
              <a:rPr lang="cs-CZ" sz="1800" b="1" dirty="0"/>
              <a:t>Z 375/2022 § 39 Povinnosti poskytovatele zdravotních služeb při používání prostředku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dirty="0"/>
              <a:t>(4) </a:t>
            </a:r>
            <a:r>
              <a:rPr lang="cs-CZ" sz="1800" b="0" i="0" dirty="0">
                <a:effectLst/>
              </a:rPr>
              <a:t>Poskytovatel zdravotních služeb </a:t>
            </a:r>
            <a:r>
              <a:rPr lang="cs-CZ" sz="18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je povinen uchovávat jedinečnou identifikaci prostředků</a:t>
            </a:r>
            <a:r>
              <a:rPr lang="cs-CZ" sz="1800" b="0" i="0" dirty="0">
                <a:effectLst/>
              </a:rPr>
              <a:t>, s výjimkou zdravotnických prostředků rizikové třídy I a diagnostických zdravotnických prostředků in vitro rizikové třídy A, které mu byly dodány. Tyto informace jsou poskytovatelé zdravotních služeb povinni na vyžádání předložit Ústavu.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24/55</a:t>
            </a:r>
          </a:p>
        </p:txBody>
      </p:sp>
    </p:spTree>
    <p:extLst>
      <p:ext uri="{BB962C8B-B14F-4D97-AF65-F5344CB8AC3E}">
        <p14:creationId xmlns:p14="http://schemas.microsoft.com/office/powerpoint/2010/main" val="338091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Zástupný obsah 12">
            <a:extLst>
              <a:ext uri="{FF2B5EF4-FFF2-40B4-BE49-F238E27FC236}">
                <a16:creationId xmlns:a16="http://schemas.microsoft.com/office/drawing/2014/main" id="{BC58B187-26D5-B00D-578C-B704766E95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1359244"/>
            <a:ext cx="10958399" cy="476056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6/12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25/55</a:t>
            </a:r>
          </a:p>
        </p:txBody>
      </p:sp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93E95430-3DA2-5E09-6971-DCA359971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19" y="1415962"/>
            <a:ext cx="3858705" cy="135576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BA2B940-1BE6-1E8C-FE97-EE05CE031C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680" y="4086277"/>
            <a:ext cx="3677344" cy="177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49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Zástupný obsah 12">
            <a:extLst>
              <a:ext uri="{FF2B5EF4-FFF2-40B4-BE49-F238E27FC236}">
                <a16:creationId xmlns:a16="http://schemas.microsoft.com/office/drawing/2014/main" id="{BC58B187-26D5-B00D-578C-B704766E95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1359244"/>
            <a:ext cx="10958399" cy="476056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6/12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25/55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25B494F-5EE1-5A50-F90C-8314E53C1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161" y="4678532"/>
            <a:ext cx="1817855" cy="121494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B8B431A-9963-7738-06F8-A1C9B2C252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1988" y="4700317"/>
            <a:ext cx="1855433" cy="121562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B91F5F2-5184-C1BE-B03E-32FD751791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6010" y="4758431"/>
            <a:ext cx="726987" cy="1103014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93E95430-3DA2-5E09-6971-DCA359971F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19" y="1415962"/>
            <a:ext cx="3858705" cy="135576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BA2B940-1BE6-1E8C-FE97-EE05CE031C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680" y="4086277"/>
            <a:ext cx="3677344" cy="177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4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46D56DA5-E981-9B15-9D5B-71CF6D7AB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378" y="2562041"/>
            <a:ext cx="4750589" cy="329022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6/12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26/55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158986FD-BD4C-FC3A-2F79-A35AFD468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455" y="1521712"/>
            <a:ext cx="5949890" cy="2314998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844C6152-C196-995A-DE9A-A43D60437DB5}"/>
              </a:ext>
            </a:extLst>
          </p:cNvPr>
          <p:cNvSpPr txBox="1"/>
          <p:nvPr/>
        </p:nvSpPr>
        <p:spPr>
          <a:xfrm>
            <a:off x="2254928" y="4051181"/>
            <a:ext cx="1021561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cs-CZ" sz="4800" b="1" kern="1200" baseline="300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7200" b="1" kern="1200" baseline="30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QR</a:t>
            </a:r>
          </a:p>
        </p:txBody>
      </p:sp>
    </p:spTree>
    <p:extLst>
      <p:ext uri="{BB962C8B-B14F-4D97-AF65-F5344CB8AC3E}">
        <p14:creationId xmlns:p14="http://schemas.microsoft.com/office/powerpoint/2010/main" val="1861251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Kontrola SÚKL 2/3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017DFE-AA05-40A1-8D69-92042676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9244"/>
            <a:ext cx="10972800" cy="4760759"/>
          </a:xfrm>
        </p:spPr>
        <p:txBody>
          <a:bodyPr>
            <a:noAutofit/>
          </a:bodyPr>
          <a:lstStyle/>
          <a:p>
            <a:r>
              <a:rPr lang="cs-CZ" b="1" dirty="0"/>
              <a:t>Kontrola na místě</a:t>
            </a:r>
          </a:p>
          <a:p>
            <a:pPr lvl="1"/>
            <a:r>
              <a:rPr lang="cs-CZ" dirty="0"/>
              <a:t>vedení seznamu ZP</a:t>
            </a:r>
          </a:p>
          <a:p>
            <a:pPr lvl="1"/>
            <a:r>
              <a:rPr lang="cs-CZ" dirty="0"/>
              <a:t>nabývací doklady</a:t>
            </a:r>
          </a:p>
          <a:p>
            <a:pPr lvl="1"/>
            <a:r>
              <a:rPr lang="cs-CZ" dirty="0"/>
              <a:t>návody k použití</a:t>
            </a:r>
          </a:p>
          <a:p>
            <a:pPr lvl="1"/>
            <a:r>
              <a:rPr lang="cs-CZ" dirty="0"/>
              <a:t>uchovávání jedinečné identifikace</a:t>
            </a:r>
          </a:p>
          <a:p>
            <a:pPr lvl="1"/>
            <a:r>
              <a:rPr lang="cs-CZ" dirty="0"/>
              <a:t>záznamy do pacientské dokumentace</a:t>
            </a:r>
          </a:p>
          <a:p>
            <a:pPr lvl="1"/>
            <a:r>
              <a:rPr lang="cs-CZ" dirty="0"/>
              <a:t>hlášení závažných nežádoucích příhod</a:t>
            </a:r>
          </a:p>
          <a:p>
            <a:pPr lvl="1"/>
            <a:r>
              <a:rPr lang="cs-CZ" dirty="0"/>
              <a:t>realizace nápravných opatření pro terén</a:t>
            </a:r>
          </a:p>
          <a:p>
            <a:pPr lvl="1"/>
            <a:r>
              <a:rPr lang="cs-CZ" dirty="0"/>
              <a:t>protokoly o instruktážích</a:t>
            </a:r>
          </a:p>
          <a:p>
            <a:pPr lvl="1"/>
            <a:r>
              <a:rPr lang="cs-CZ" dirty="0"/>
              <a:t>protokoly o bezpečnostně technických kontrolách/opravách</a:t>
            </a:r>
          </a:p>
          <a:p>
            <a:pPr lvl="1"/>
            <a:r>
              <a:rPr lang="cs-CZ" dirty="0"/>
              <a:t>provozní deníky</a:t>
            </a:r>
          </a:p>
          <a:p>
            <a:pPr lvl="1"/>
            <a:r>
              <a:rPr lang="cs-CZ" dirty="0"/>
              <a:t>záznamy MIN a MAX teploty</a:t>
            </a:r>
          </a:p>
          <a:p>
            <a:pPr lvl="1"/>
            <a:r>
              <a:rPr lang="cs-CZ" dirty="0"/>
              <a:t>záznamy o kontrole exspirací</a:t>
            </a:r>
          </a:p>
          <a:p>
            <a:pPr lvl="1"/>
            <a:r>
              <a:rPr lang="cs-CZ" dirty="0"/>
              <a:t>postupy, záznamy o úklidu a jeho kontrole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  8/55</a:t>
            </a:r>
          </a:p>
        </p:txBody>
      </p:sp>
    </p:spTree>
    <p:extLst>
      <p:ext uri="{BB962C8B-B14F-4D97-AF65-F5344CB8AC3E}">
        <p14:creationId xmlns:p14="http://schemas.microsoft.com/office/powerpoint/2010/main" val="1677426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46D56DA5-E981-9B15-9D5B-71CF6D7AB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378" y="2562041"/>
            <a:ext cx="4750589" cy="329022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6/12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26/55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158986FD-BD4C-FC3A-2F79-A35AFD468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455" y="1521712"/>
            <a:ext cx="5949890" cy="231499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7D40388-1284-911B-3331-A9463F946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735" y="2758156"/>
            <a:ext cx="1109568" cy="128636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4A87E0E-6073-32A2-19ED-5755E355A0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281" y="1702740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34362"/>
      </p:ext>
    </p:extLst>
  </p:cSld>
  <p:clrMapOvr>
    <a:masterClrMapping/>
  </p:clrMapOvr>
  <p:transition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46D56DA5-E981-9B15-9D5B-71CF6D7AB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378" y="2562041"/>
            <a:ext cx="4750589" cy="329022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6/12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26/55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158986FD-BD4C-FC3A-2F79-A35AFD468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455" y="1521712"/>
            <a:ext cx="5949890" cy="2314998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807F7AD5-48C5-8042-B3B4-E5B4813D2CA3}"/>
              </a:ext>
            </a:extLst>
          </p:cNvPr>
          <p:cNvSpPr/>
          <p:nvPr/>
        </p:nvSpPr>
        <p:spPr>
          <a:xfrm>
            <a:off x="1922371" y="3653800"/>
            <a:ext cx="3860800" cy="224605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BF48B32-ADD7-635D-C056-C22C8CED29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38" y="3740530"/>
            <a:ext cx="2072591" cy="207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17924"/>
      </p:ext>
    </p:extLst>
  </p:cSld>
  <p:clrMapOvr>
    <a:masterClrMapping/>
  </p:clrMapOvr>
  <p:transition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46D56DA5-E981-9B15-9D5B-71CF6D7AB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378" y="2562041"/>
            <a:ext cx="4750589" cy="329022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6/12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26/55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158986FD-BD4C-FC3A-2F79-A35AFD468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455" y="1521712"/>
            <a:ext cx="5949890" cy="2314998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807F7AD5-48C5-8042-B3B4-E5B4813D2CA3}"/>
              </a:ext>
            </a:extLst>
          </p:cNvPr>
          <p:cNvSpPr/>
          <p:nvPr/>
        </p:nvSpPr>
        <p:spPr>
          <a:xfrm>
            <a:off x="1922371" y="3653800"/>
            <a:ext cx="3860800" cy="224605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BF48B32-ADD7-635D-C056-C22C8CED29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38" y="3740530"/>
            <a:ext cx="2072591" cy="2072591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844C6152-C196-995A-DE9A-A43D60437DB5}"/>
              </a:ext>
            </a:extLst>
          </p:cNvPr>
          <p:cNvSpPr txBox="1"/>
          <p:nvPr/>
        </p:nvSpPr>
        <p:spPr>
          <a:xfrm>
            <a:off x="2254928" y="4051181"/>
            <a:ext cx="1021561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cs-CZ" sz="4800" b="1" kern="1200" baseline="300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7200" b="1" kern="1200" baseline="30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QR</a:t>
            </a:r>
          </a:p>
        </p:txBody>
      </p:sp>
    </p:spTree>
    <p:extLst>
      <p:ext uri="{BB962C8B-B14F-4D97-AF65-F5344CB8AC3E}">
        <p14:creationId xmlns:p14="http://schemas.microsoft.com/office/powerpoint/2010/main" val="1832688329"/>
      </p:ext>
    </p:extLst>
  </p:cSld>
  <p:clrMapOvr>
    <a:masterClrMapping/>
  </p:clrMapOvr>
  <p:transition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6/12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26/55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807F7AD5-48C5-8042-B3B4-E5B4813D2CA3}"/>
              </a:ext>
            </a:extLst>
          </p:cNvPr>
          <p:cNvSpPr/>
          <p:nvPr/>
        </p:nvSpPr>
        <p:spPr>
          <a:xfrm>
            <a:off x="1922371" y="3653800"/>
            <a:ext cx="3860800" cy="224605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BF48B32-ADD7-635D-C056-C22C8CED2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38" y="3740530"/>
            <a:ext cx="2072591" cy="2072591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844C6152-C196-995A-DE9A-A43D60437DB5}"/>
              </a:ext>
            </a:extLst>
          </p:cNvPr>
          <p:cNvSpPr txBox="1"/>
          <p:nvPr/>
        </p:nvSpPr>
        <p:spPr>
          <a:xfrm>
            <a:off x="2254928" y="4051181"/>
            <a:ext cx="1021561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cs-CZ" sz="4800" b="1" kern="1200" baseline="300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7200" b="1" kern="1200" baseline="30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QR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BABA5BC-AD45-101E-2E30-A2A16F8FF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63047"/>
            <a:ext cx="4181371" cy="428921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33F68CE-646B-5744-B556-0ADD802E00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994" y="1772994"/>
            <a:ext cx="2329341" cy="232934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DB8CEF6-ABD6-C47E-8F60-335B1ADFA0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9399" y="1671231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39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6/12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   26/55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807F7AD5-48C5-8042-B3B4-E5B4813D2CA3}"/>
              </a:ext>
            </a:extLst>
          </p:cNvPr>
          <p:cNvSpPr/>
          <p:nvPr/>
        </p:nvSpPr>
        <p:spPr>
          <a:xfrm>
            <a:off x="1922371" y="3653800"/>
            <a:ext cx="3860800" cy="224605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BF48B32-ADD7-635D-C056-C22C8CED2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38" y="3740530"/>
            <a:ext cx="2072591" cy="2072591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844C6152-C196-995A-DE9A-A43D60437DB5}"/>
              </a:ext>
            </a:extLst>
          </p:cNvPr>
          <p:cNvSpPr txBox="1"/>
          <p:nvPr/>
        </p:nvSpPr>
        <p:spPr>
          <a:xfrm>
            <a:off x="2254928" y="4051181"/>
            <a:ext cx="1021561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cs-CZ" sz="4800" b="1" kern="1200" baseline="300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7200" b="1" kern="1200" baseline="30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QR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BABA5BC-AD45-101E-2E30-A2A16F8FF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63047"/>
            <a:ext cx="4181371" cy="428921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33F68CE-646B-5744-B556-0ADD802E00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994" y="1772994"/>
            <a:ext cx="2329341" cy="232934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DB8CEF6-ABD6-C47E-8F60-335B1ADFA0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344922" y="4176652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082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13632 -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1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Obsah obrázku text, dopis&#10;&#10;Popis byl vytvořen automaticky">
            <a:extLst>
              <a:ext uri="{FF2B5EF4-FFF2-40B4-BE49-F238E27FC236}">
                <a16:creationId xmlns:a16="http://schemas.microsoft.com/office/drawing/2014/main" id="{43B06067-92FC-A546-899B-3AAED0872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68907"/>
            <a:ext cx="5785604" cy="489219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6/12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11</a:t>
            </a:r>
          </a:p>
        </p:txBody>
      </p:sp>
      <p:pic>
        <p:nvPicPr>
          <p:cNvPr id="11" name="Obrázek 10" descr="Obsah obrázku text, nádoba, krabice&#10;&#10;Popis byl vytvořen automaticky">
            <a:extLst>
              <a:ext uri="{FF2B5EF4-FFF2-40B4-BE49-F238E27FC236}">
                <a16:creationId xmlns:a16="http://schemas.microsoft.com/office/drawing/2014/main" id="{9DC0DB97-160E-2DD0-16E2-8F00727A2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29" y="1568148"/>
            <a:ext cx="3397329" cy="2916649"/>
          </a:xfrm>
          <a:prstGeom prst="rect">
            <a:avLst/>
          </a:prstGeom>
        </p:spPr>
      </p:pic>
      <p:pic>
        <p:nvPicPr>
          <p:cNvPr id="10" name="Obrázek 9" descr="Obsah obrázku text, zařízení, měřič&#10;&#10;Popis byl vytvořen automaticky">
            <a:extLst>
              <a:ext uri="{FF2B5EF4-FFF2-40B4-BE49-F238E27FC236}">
                <a16:creationId xmlns:a16="http://schemas.microsoft.com/office/drawing/2014/main" id="{72FCE6A5-34AC-74CC-F703-646E8D0A5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33" y="3846577"/>
            <a:ext cx="2962267" cy="231452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6AAB33A-675D-E7A3-9A8F-C76426E39C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3240" y="3846577"/>
            <a:ext cx="2058201" cy="231452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249C76A-7F27-F974-BE8C-AE8250C9FC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6796" y="1389977"/>
            <a:ext cx="5785604" cy="237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76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Obsah obrázku text, dopis&#10;&#10;Popis byl vytvořen automaticky">
            <a:extLst>
              <a:ext uri="{FF2B5EF4-FFF2-40B4-BE49-F238E27FC236}">
                <a16:creationId xmlns:a16="http://schemas.microsoft.com/office/drawing/2014/main" id="{43B06067-92FC-A546-899B-3AAED0872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68907"/>
            <a:ext cx="5785604" cy="489219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6/12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11</a:t>
            </a:r>
          </a:p>
        </p:txBody>
      </p:sp>
      <p:pic>
        <p:nvPicPr>
          <p:cNvPr id="11" name="Obrázek 10" descr="Obsah obrázku text, nádoba, krabice&#10;&#10;Popis byl vytvořen automaticky">
            <a:extLst>
              <a:ext uri="{FF2B5EF4-FFF2-40B4-BE49-F238E27FC236}">
                <a16:creationId xmlns:a16="http://schemas.microsoft.com/office/drawing/2014/main" id="{9DC0DB97-160E-2DD0-16E2-8F00727A2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29" y="1568148"/>
            <a:ext cx="3397329" cy="2916649"/>
          </a:xfrm>
          <a:prstGeom prst="rect">
            <a:avLst/>
          </a:prstGeom>
        </p:spPr>
      </p:pic>
      <p:pic>
        <p:nvPicPr>
          <p:cNvPr id="10" name="Obrázek 9" descr="Obsah obrázku text, zařízení, měřič&#10;&#10;Popis byl vytvořen automaticky">
            <a:extLst>
              <a:ext uri="{FF2B5EF4-FFF2-40B4-BE49-F238E27FC236}">
                <a16:creationId xmlns:a16="http://schemas.microsoft.com/office/drawing/2014/main" id="{72FCE6A5-34AC-74CC-F703-646E8D0A5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33" y="3846577"/>
            <a:ext cx="2962267" cy="231452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6AAB33A-675D-E7A3-9A8F-C76426E39C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3240" y="3846577"/>
            <a:ext cx="2058201" cy="231452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249C76A-7F27-F974-BE8C-AE8250C9FC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6796" y="1389977"/>
            <a:ext cx="5785604" cy="237939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0F78DFE-CA6C-E46D-D8C8-CA615D6EF3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961" y="4986275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2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Obsah obrázku text, dopis&#10;&#10;Popis byl vytvořen automaticky">
            <a:extLst>
              <a:ext uri="{FF2B5EF4-FFF2-40B4-BE49-F238E27FC236}">
                <a16:creationId xmlns:a16="http://schemas.microsoft.com/office/drawing/2014/main" id="{43B06067-92FC-A546-899B-3AAED0872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68907"/>
            <a:ext cx="5785604" cy="489219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6/12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11</a:t>
            </a:r>
          </a:p>
        </p:txBody>
      </p:sp>
      <p:pic>
        <p:nvPicPr>
          <p:cNvPr id="11" name="Obrázek 10" descr="Obsah obrázku text, nádoba, krabice&#10;&#10;Popis byl vytvořen automaticky">
            <a:extLst>
              <a:ext uri="{FF2B5EF4-FFF2-40B4-BE49-F238E27FC236}">
                <a16:creationId xmlns:a16="http://schemas.microsoft.com/office/drawing/2014/main" id="{9DC0DB97-160E-2DD0-16E2-8F00727A2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29" y="1568148"/>
            <a:ext cx="3397329" cy="2916649"/>
          </a:xfrm>
          <a:prstGeom prst="rect">
            <a:avLst/>
          </a:prstGeom>
        </p:spPr>
      </p:pic>
      <p:pic>
        <p:nvPicPr>
          <p:cNvPr id="10" name="Obrázek 9" descr="Obsah obrázku text, zařízení, měřič&#10;&#10;Popis byl vytvořen automaticky">
            <a:extLst>
              <a:ext uri="{FF2B5EF4-FFF2-40B4-BE49-F238E27FC236}">
                <a16:creationId xmlns:a16="http://schemas.microsoft.com/office/drawing/2014/main" id="{72FCE6A5-34AC-74CC-F703-646E8D0A5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33" y="3846577"/>
            <a:ext cx="2962267" cy="231452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6AAB33A-675D-E7A3-9A8F-C76426E39C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3240" y="3846577"/>
            <a:ext cx="2058201" cy="231452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249C76A-7F27-F974-BE8C-AE8250C9FC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6796" y="1389977"/>
            <a:ext cx="5785604" cy="237939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0F78DFE-CA6C-E46D-D8C8-CA615D6EF3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961" y="4986275"/>
            <a:ext cx="1109568" cy="128636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2E5370D-BC8C-CF20-F276-964F6FF41D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3395" y="2777449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68271"/>
      </p:ext>
    </p:extLst>
  </p:cSld>
  <p:clrMapOvr>
    <a:masterClrMapping/>
  </p:clrMapOvr>
  <p:transition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Obsah obrázku text, dopis&#10;&#10;Popis byl vytvořen automaticky">
            <a:extLst>
              <a:ext uri="{FF2B5EF4-FFF2-40B4-BE49-F238E27FC236}">
                <a16:creationId xmlns:a16="http://schemas.microsoft.com/office/drawing/2014/main" id="{43B06067-92FC-A546-899B-3AAED0872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68907"/>
            <a:ext cx="5785604" cy="489219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6/12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11</a:t>
            </a:r>
          </a:p>
        </p:txBody>
      </p:sp>
      <p:pic>
        <p:nvPicPr>
          <p:cNvPr id="11" name="Obrázek 10" descr="Obsah obrázku text, nádoba, krabice&#10;&#10;Popis byl vytvořen automaticky">
            <a:extLst>
              <a:ext uri="{FF2B5EF4-FFF2-40B4-BE49-F238E27FC236}">
                <a16:creationId xmlns:a16="http://schemas.microsoft.com/office/drawing/2014/main" id="{9DC0DB97-160E-2DD0-16E2-8F00727A2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29" y="1568148"/>
            <a:ext cx="3397329" cy="2916649"/>
          </a:xfrm>
          <a:prstGeom prst="rect">
            <a:avLst/>
          </a:prstGeom>
        </p:spPr>
      </p:pic>
      <p:pic>
        <p:nvPicPr>
          <p:cNvPr id="10" name="Obrázek 9" descr="Obsah obrázku text, zařízení, měřič&#10;&#10;Popis byl vytvořen automaticky">
            <a:extLst>
              <a:ext uri="{FF2B5EF4-FFF2-40B4-BE49-F238E27FC236}">
                <a16:creationId xmlns:a16="http://schemas.microsoft.com/office/drawing/2014/main" id="{72FCE6A5-34AC-74CC-F703-646E8D0A5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33" y="3846577"/>
            <a:ext cx="2962267" cy="231452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6AAB33A-675D-E7A3-9A8F-C76426E39C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3240" y="3846577"/>
            <a:ext cx="2058201" cy="231452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249C76A-7F27-F974-BE8C-AE8250C9FC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6796" y="1389977"/>
            <a:ext cx="5785604" cy="237939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0F78DFE-CA6C-E46D-D8C8-CA615D6EF3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961" y="4986275"/>
            <a:ext cx="1109568" cy="128636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2E5370D-BC8C-CF20-F276-964F6FF41D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3395" y="2777449"/>
            <a:ext cx="1109568" cy="1286367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D6C410E-8F5C-5158-677E-9209F69219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4972360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82355"/>
      </p:ext>
    </p:extLst>
  </p:cSld>
  <p:clrMapOvr>
    <a:masterClrMapping/>
  </p:clrMapOvr>
  <p:transition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Obsah obrázku text, dopis&#10;&#10;Popis byl vytvořen automaticky">
            <a:extLst>
              <a:ext uri="{FF2B5EF4-FFF2-40B4-BE49-F238E27FC236}">
                <a16:creationId xmlns:a16="http://schemas.microsoft.com/office/drawing/2014/main" id="{43B06067-92FC-A546-899B-3AAED0872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68907"/>
            <a:ext cx="5785604" cy="489219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38DBB33-0870-47C3-BCE8-544137F5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64336"/>
            <a:ext cx="10972800" cy="404572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Problém 6/12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46E34-35E5-4C5B-8873-3A888F8D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5CDD-1B17-482A-8451-DBE42761B1C3}" type="datetime1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CBF81-B066-4A27-B6DB-0EBB2C2E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© 2023  STÁTNÍ ÚSTAV PRO KONTROLU LÉČIV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6440F48-3715-41B5-B9BA-DCA9EFA9D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1600" b="0" dirty="0"/>
              <a:t>Průběh a výsledky kontrol osob nakládajících se ZP      Foto 11</a:t>
            </a:r>
          </a:p>
        </p:txBody>
      </p:sp>
      <p:pic>
        <p:nvPicPr>
          <p:cNvPr id="11" name="Obrázek 10" descr="Obsah obrázku text, nádoba, krabice&#10;&#10;Popis byl vytvořen automaticky">
            <a:extLst>
              <a:ext uri="{FF2B5EF4-FFF2-40B4-BE49-F238E27FC236}">
                <a16:creationId xmlns:a16="http://schemas.microsoft.com/office/drawing/2014/main" id="{9DC0DB97-160E-2DD0-16E2-8F00727A2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29" y="1568148"/>
            <a:ext cx="3397329" cy="2916649"/>
          </a:xfrm>
          <a:prstGeom prst="rect">
            <a:avLst/>
          </a:prstGeom>
        </p:spPr>
      </p:pic>
      <p:pic>
        <p:nvPicPr>
          <p:cNvPr id="10" name="Obrázek 9" descr="Obsah obrázku text, zařízení, měřič&#10;&#10;Popis byl vytvořen automaticky">
            <a:extLst>
              <a:ext uri="{FF2B5EF4-FFF2-40B4-BE49-F238E27FC236}">
                <a16:creationId xmlns:a16="http://schemas.microsoft.com/office/drawing/2014/main" id="{72FCE6A5-34AC-74CC-F703-646E8D0A5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33" y="3846577"/>
            <a:ext cx="2962267" cy="231452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6AAB33A-675D-E7A3-9A8F-C76426E39C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3240" y="3846577"/>
            <a:ext cx="2058201" cy="231452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249C76A-7F27-F974-BE8C-AE8250C9FC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6796" y="1389977"/>
            <a:ext cx="5785604" cy="237939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0F78DFE-CA6C-E46D-D8C8-CA615D6EF3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961" y="4986275"/>
            <a:ext cx="1109568" cy="128636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2E5370D-BC8C-CF20-F276-964F6FF41D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3395" y="2777449"/>
            <a:ext cx="1109568" cy="128636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5DCC8A7-A1FC-CECF-DAAC-600D08E6F1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7903" y="4490361"/>
            <a:ext cx="1109568" cy="1286367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D6C410E-8F5C-5158-677E-9209F69219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4972360"/>
            <a:ext cx="11095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8576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Motiv sady Office">
  <a:themeElements>
    <a:clrScheme name="Státní ústav pro kontrolu léčiv">
      <a:dk1>
        <a:srgbClr val="2D3291"/>
      </a:dk1>
      <a:lt1>
        <a:sysClr val="window" lastClr="FFFFFF"/>
      </a:lt1>
      <a:dk2>
        <a:srgbClr val="F06423"/>
      </a:dk2>
      <a:lt2>
        <a:srgbClr val="CCCCCC"/>
      </a:lt2>
      <a:accent1>
        <a:srgbClr val="335A9A"/>
      </a:accent1>
      <a:accent2>
        <a:srgbClr val="6683B3"/>
      </a:accent2>
      <a:accent3>
        <a:srgbClr val="99ACCD"/>
      </a:accent3>
      <a:accent4>
        <a:srgbClr val="F4A533"/>
      </a:accent4>
      <a:accent5>
        <a:srgbClr val="F7BB66"/>
      </a:accent5>
      <a:accent6>
        <a:srgbClr val="F9D299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 anchor="ctr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1800" b="1" kern="1200" baseline="30000" dirty="0" smtClean="0">
            <a:solidFill>
              <a:schemeClr val="tx1"/>
            </a:solidFill>
            <a:latin typeface="+mn-lt"/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Motiv sady Office">
  <a:themeElements>
    <a:clrScheme name="Státní ústav pro kontrolu léčiv">
      <a:dk1>
        <a:srgbClr val="2D3291"/>
      </a:dk1>
      <a:lt1>
        <a:sysClr val="window" lastClr="FFFFFF"/>
      </a:lt1>
      <a:dk2>
        <a:srgbClr val="F06423"/>
      </a:dk2>
      <a:lt2>
        <a:srgbClr val="CCCCCC"/>
      </a:lt2>
      <a:accent1>
        <a:srgbClr val="335A9A"/>
      </a:accent1>
      <a:accent2>
        <a:srgbClr val="6683B3"/>
      </a:accent2>
      <a:accent3>
        <a:srgbClr val="99ACCD"/>
      </a:accent3>
      <a:accent4>
        <a:srgbClr val="F4A533"/>
      </a:accent4>
      <a:accent5>
        <a:srgbClr val="F7BB66"/>
      </a:accent5>
      <a:accent6>
        <a:srgbClr val="F9D299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 anchor="ctr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1800" b="1" kern="1200" baseline="30000" dirty="0" smtClean="0">
            <a:solidFill>
              <a:schemeClr val="tx1"/>
            </a:solidFill>
            <a:latin typeface="+mn-lt"/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Motiv sady Office">
  <a:themeElements>
    <a:clrScheme name="Státní ústav pro kontrolu léčiv">
      <a:dk1>
        <a:srgbClr val="2D3291"/>
      </a:dk1>
      <a:lt1>
        <a:sysClr val="window" lastClr="FFFFFF"/>
      </a:lt1>
      <a:dk2>
        <a:srgbClr val="F06423"/>
      </a:dk2>
      <a:lt2>
        <a:srgbClr val="CCCCCC"/>
      </a:lt2>
      <a:accent1>
        <a:srgbClr val="335A9A"/>
      </a:accent1>
      <a:accent2>
        <a:srgbClr val="6683B3"/>
      </a:accent2>
      <a:accent3>
        <a:srgbClr val="99ACCD"/>
      </a:accent3>
      <a:accent4>
        <a:srgbClr val="F4A533"/>
      </a:accent4>
      <a:accent5>
        <a:srgbClr val="F7BB66"/>
      </a:accent5>
      <a:accent6>
        <a:srgbClr val="F9D299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 anchor="ctr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1800" b="1" kern="1200" baseline="30000" dirty="0" smtClean="0">
            <a:solidFill>
              <a:schemeClr val="tx1"/>
            </a:solidFill>
            <a:latin typeface="+mn-lt"/>
            <a:ea typeface="+mn-ea"/>
            <a:cs typeface="+mn-cs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14478</TotalTime>
  <Words>13131</Words>
  <Application>Microsoft Office PowerPoint</Application>
  <PresentationFormat>Širokoúhlá obrazovka</PresentationFormat>
  <Paragraphs>1494</Paragraphs>
  <Slides>200</Slides>
  <Notes>190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3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200</vt:i4>
      </vt:variant>
    </vt:vector>
  </HeadingPairs>
  <TitlesOfParts>
    <vt:vector size="207" baseType="lpstr">
      <vt:lpstr>Arial</vt:lpstr>
      <vt:lpstr>Calibri</vt:lpstr>
      <vt:lpstr>Roboto</vt:lpstr>
      <vt:lpstr>Motiv sady Office</vt:lpstr>
      <vt:lpstr>1_Motiv sady Office</vt:lpstr>
      <vt:lpstr>2_Motiv sady Office</vt:lpstr>
      <vt:lpstr>Document</vt:lpstr>
      <vt:lpstr>PRůBĚH A vÝSLEDKY kontrol OSOB NAKLÁDAJÍCÍCH SE ZDRAVOTNICKÝMI PROSTŘEDKY</vt:lpstr>
      <vt:lpstr>Průběh a výsledky kontrol osob nakládajících se zdravotnickými prostředky</vt:lpstr>
      <vt:lpstr>Prezentace aplikace PowerPoint</vt:lpstr>
      <vt:lpstr>Prezentace aplikace PowerPoint</vt:lpstr>
      <vt:lpstr>Legislativa 1/3</vt:lpstr>
      <vt:lpstr>Legislativa 2/3</vt:lpstr>
      <vt:lpstr>Legislativa 3/3</vt:lpstr>
      <vt:lpstr>Kontrola SÚKL 1/3</vt:lpstr>
      <vt:lpstr>Kontrola SÚKL 2/3</vt:lpstr>
      <vt:lpstr>Kontrola SÚKL 3/3</vt:lpstr>
      <vt:lpstr>Problém 1/12</vt:lpstr>
      <vt:lpstr>Problém 1/12</vt:lpstr>
      <vt:lpstr>Problém 1/12</vt:lpstr>
      <vt:lpstr>Problém 1/12</vt:lpstr>
      <vt:lpstr>Problém 1/12</vt:lpstr>
      <vt:lpstr>Problém 1/12</vt:lpstr>
      <vt:lpstr>Problém 1/12</vt:lpstr>
      <vt:lpstr>Problém 1/12</vt:lpstr>
      <vt:lpstr>Problém 2/12</vt:lpstr>
      <vt:lpstr>Problém 2/12</vt:lpstr>
      <vt:lpstr>Problém 2/12</vt:lpstr>
      <vt:lpstr>Problém 2/12</vt:lpstr>
      <vt:lpstr>Problém 2/12</vt:lpstr>
      <vt:lpstr>Problém 2/12</vt:lpstr>
      <vt:lpstr>Problém 2/12</vt:lpstr>
      <vt:lpstr>Problém 2/12</vt:lpstr>
      <vt:lpstr>Problém 2/12</vt:lpstr>
      <vt:lpstr>Problém 2/12</vt:lpstr>
      <vt:lpstr>Problém 2/12</vt:lpstr>
      <vt:lpstr>Problém 2/12</vt:lpstr>
      <vt:lpstr>Problém 2/12</vt:lpstr>
      <vt:lpstr>Problém 2/12</vt:lpstr>
      <vt:lpstr>Problém 2/12</vt:lpstr>
      <vt:lpstr>Problém 2/12</vt:lpstr>
      <vt:lpstr>Problém 2/12</vt:lpstr>
      <vt:lpstr>Problém 2/12</vt:lpstr>
      <vt:lpstr>Problém 2/12</vt:lpstr>
      <vt:lpstr>Problém 2/12</vt:lpstr>
      <vt:lpstr>Problém 2/12</vt:lpstr>
      <vt:lpstr>Problém 2/12</vt:lpstr>
      <vt:lpstr>Problém 2/12</vt:lpstr>
      <vt:lpstr>Problém 2/12</vt:lpstr>
      <vt:lpstr>Problém 2/12</vt:lpstr>
      <vt:lpstr>Problém 2/12</vt:lpstr>
      <vt:lpstr>Problém 3/12</vt:lpstr>
      <vt:lpstr>Problém 3/12</vt:lpstr>
      <vt:lpstr>Problém 3/12</vt:lpstr>
      <vt:lpstr>Problém 3/12</vt:lpstr>
      <vt:lpstr>Problém 3/12</vt:lpstr>
      <vt:lpstr>Problém 4/12</vt:lpstr>
      <vt:lpstr>Problém 5/12</vt:lpstr>
      <vt:lpstr>Problém 5/12</vt:lpstr>
      <vt:lpstr>Problém 5/12</vt:lpstr>
      <vt:lpstr>Problém 5/12</vt:lpstr>
      <vt:lpstr>Problém 5/12</vt:lpstr>
      <vt:lpstr>Problém 5/12</vt:lpstr>
      <vt:lpstr>Problém 5/12</vt:lpstr>
      <vt:lpstr>Problém 5/12</vt:lpstr>
      <vt:lpstr>Problém 5/12</vt:lpstr>
      <vt:lpstr>Problém 5/12</vt:lpstr>
      <vt:lpstr>Problém 5/12</vt:lpstr>
      <vt:lpstr>Problém 5/12</vt:lpstr>
      <vt:lpstr>Problém 5/12</vt:lpstr>
      <vt:lpstr>Problém 5/12</vt:lpstr>
      <vt:lpstr>Problém 5/12</vt:lpstr>
      <vt:lpstr>Problém 5/12</vt:lpstr>
      <vt:lpstr>Problém 5/12</vt:lpstr>
      <vt:lpstr>Problém 5/12</vt:lpstr>
      <vt:lpstr>Problém 5/12</vt:lpstr>
      <vt:lpstr>Problém 5/12</vt:lpstr>
      <vt:lpstr>Problém 5/12</vt:lpstr>
      <vt:lpstr>Problém 5/12</vt:lpstr>
      <vt:lpstr>Problém 5/12</vt:lpstr>
      <vt:lpstr>Problém 5/12</vt:lpstr>
      <vt:lpstr>Problém 5/12</vt:lpstr>
      <vt:lpstr>Problém 5/12</vt:lpstr>
      <vt:lpstr>Problém 5/12</vt:lpstr>
      <vt:lpstr>Problém 5/12</vt:lpstr>
      <vt:lpstr>Problém 5/12</vt:lpstr>
      <vt:lpstr>Problém 5/12</vt:lpstr>
      <vt:lpstr>Problém 5/12</vt:lpstr>
      <vt:lpstr>Problém 5/12</vt:lpstr>
      <vt:lpstr>Problém 5/12</vt:lpstr>
      <vt:lpstr>Problém 5/12</vt:lpstr>
      <vt:lpstr>Problém 6/12</vt:lpstr>
      <vt:lpstr>Problém 6/12</vt:lpstr>
      <vt:lpstr>Problém 6/12</vt:lpstr>
      <vt:lpstr>Problém 6/12</vt:lpstr>
      <vt:lpstr>Problém 6/12</vt:lpstr>
      <vt:lpstr>Problém 6/12</vt:lpstr>
      <vt:lpstr>Problém 6/12</vt:lpstr>
      <vt:lpstr>Problém 6/12</vt:lpstr>
      <vt:lpstr>Problém 6/12</vt:lpstr>
      <vt:lpstr>Problém 6/12</vt:lpstr>
      <vt:lpstr>Problém 6/12</vt:lpstr>
      <vt:lpstr>Problém 6/12</vt:lpstr>
      <vt:lpstr>Problém 6/12</vt:lpstr>
      <vt:lpstr>Problém 6/12</vt:lpstr>
      <vt:lpstr>Problém 6/12</vt:lpstr>
      <vt:lpstr>Problém 7/12</vt:lpstr>
      <vt:lpstr>Problém 7/12</vt:lpstr>
      <vt:lpstr>Problém 7/12</vt:lpstr>
      <vt:lpstr>Problém 7/12</vt:lpstr>
      <vt:lpstr>Problém 7/12</vt:lpstr>
      <vt:lpstr>Problém 7/12</vt:lpstr>
      <vt:lpstr>Problém 7/12</vt:lpstr>
      <vt:lpstr>Problém 7/12</vt:lpstr>
      <vt:lpstr>Problém 7/12</vt:lpstr>
      <vt:lpstr>Problém 7/12</vt:lpstr>
      <vt:lpstr>Problém 8/12</vt:lpstr>
      <vt:lpstr>Problém 8/12</vt:lpstr>
      <vt:lpstr>Problém 8/12</vt:lpstr>
      <vt:lpstr>Problém 8/12</vt:lpstr>
      <vt:lpstr>Problém 9/12</vt:lpstr>
      <vt:lpstr>Problém 9/12</vt:lpstr>
      <vt:lpstr>Problém 9/12</vt:lpstr>
      <vt:lpstr>Problém 9/12</vt:lpstr>
      <vt:lpstr>Problém 9/12</vt:lpstr>
      <vt:lpstr>Problém 9/12</vt:lpstr>
      <vt:lpstr>Problém 10/12</vt:lpstr>
      <vt:lpstr>Problém 10/12</vt:lpstr>
      <vt:lpstr>Problém 11/12</vt:lpstr>
      <vt:lpstr>Problém 11/12</vt:lpstr>
      <vt:lpstr>Problém 11/12</vt:lpstr>
      <vt:lpstr>Problém 11/12</vt:lpstr>
      <vt:lpstr>Problém 11/12</vt:lpstr>
      <vt:lpstr>Problém 11/12</vt:lpstr>
      <vt:lpstr>Problém 11/12</vt:lpstr>
      <vt:lpstr>Problém 11/12</vt:lpstr>
      <vt:lpstr>Problém 11/12</vt:lpstr>
      <vt:lpstr>Problém 12/12</vt:lpstr>
      <vt:lpstr>Problém 12/12</vt:lpstr>
      <vt:lpstr>Problém 12/12</vt:lpstr>
      <vt:lpstr>Problém 12 A/12</vt:lpstr>
      <vt:lpstr>Problém 12 B/12</vt:lpstr>
      <vt:lpstr>Problém 12 B/12</vt:lpstr>
      <vt:lpstr>Problém 12 B/12</vt:lpstr>
      <vt:lpstr>Problém 12 B/12</vt:lpstr>
      <vt:lpstr>Problém 12 B/12</vt:lpstr>
      <vt:lpstr>Problém 12 B/12</vt:lpstr>
      <vt:lpstr>Problém 12 B/12</vt:lpstr>
      <vt:lpstr>Problém 12 B/12</vt:lpstr>
      <vt:lpstr>Problém 12 B/12</vt:lpstr>
      <vt:lpstr>Problém 12 B/12</vt:lpstr>
      <vt:lpstr>Problém 12 B/12</vt:lpstr>
      <vt:lpstr>Problém 12 B/12</vt:lpstr>
      <vt:lpstr>Problém 12 B/12</vt:lpstr>
      <vt:lpstr>Problém 12 B/12</vt:lpstr>
      <vt:lpstr>Problém 12 B/12</vt:lpstr>
      <vt:lpstr>Problém 12 B/12</vt:lpstr>
      <vt:lpstr>Problém 12 B/12</vt:lpstr>
      <vt:lpstr>Problém 12 B/12</vt:lpstr>
      <vt:lpstr>Problém 12 B/12</vt:lpstr>
      <vt:lpstr>Problém 12 B/12</vt:lpstr>
      <vt:lpstr>Problém 12 B/12</vt:lpstr>
      <vt:lpstr>Problém 12 B/12</vt:lpstr>
      <vt:lpstr>Problém 12 B/12</vt:lpstr>
      <vt:lpstr>Problém 12 B/12</vt:lpstr>
      <vt:lpstr>Problém 12 B/12</vt:lpstr>
      <vt:lpstr>Problém 12 C/12</vt:lpstr>
      <vt:lpstr>Problém 12 D/12</vt:lpstr>
      <vt:lpstr>Problém 12 D/12</vt:lpstr>
      <vt:lpstr>Problém 12 D/12</vt:lpstr>
      <vt:lpstr>Problém 12 D/12</vt:lpstr>
      <vt:lpstr>Problém 12 D/12</vt:lpstr>
      <vt:lpstr>Problém 12 D/12</vt:lpstr>
      <vt:lpstr>Problém 12 D/12</vt:lpstr>
      <vt:lpstr>Problém 12 D/12</vt:lpstr>
      <vt:lpstr>Problém 12 D/12</vt:lpstr>
      <vt:lpstr>Problém 12 D/12</vt:lpstr>
      <vt:lpstr>Problém 12 D/12</vt:lpstr>
      <vt:lpstr>Problém 12 D/12</vt:lpstr>
      <vt:lpstr>Problém 12 D/12</vt:lpstr>
      <vt:lpstr>Problém 12 D/12</vt:lpstr>
      <vt:lpstr>Problém 12 D/12</vt:lpstr>
      <vt:lpstr>Problém 12 D/12</vt:lpstr>
      <vt:lpstr>Problém 12 D/12</vt:lpstr>
      <vt:lpstr>Problém 12 D/12</vt:lpstr>
      <vt:lpstr>Problém 12 E/12</vt:lpstr>
      <vt:lpstr>Problém 12 E/12</vt:lpstr>
      <vt:lpstr>Problém 12 E/12</vt:lpstr>
      <vt:lpstr>Problém 12 E/12</vt:lpstr>
      <vt:lpstr>Problém 12 E/12</vt:lpstr>
      <vt:lpstr>Problém 12 E/12</vt:lpstr>
      <vt:lpstr>Problém 12 E/12</vt:lpstr>
      <vt:lpstr>Problém 12 E/12</vt:lpstr>
      <vt:lpstr>Problém 12 E/12</vt:lpstr>
      <vt:lpstr>Problém 12 E/12</vt:lpstr>
      <vt:lpstr>Problém 12 E/12</vt:lpstr>
      <vt:lpstr>Problém 12 E/12</vt:lpstr>
      <vt:lpstr>Problém 12 E/12</vt:lpstr>
      <vt:lpstr>Závěr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dotazník spokojenosti   Předem děkujeme za spolupráci a za čas věnovaný odpovědím.  </vt:lpstr>
      <vt:lpstr>Děkujeme za pozornost.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Wágnerová Anna</dc:creator>
  <cp:lastModifiedBy>Kojan Tomáš</cp:lastModifiedBy>
  <cp:revision>422</cp:revision>
  <dcterms:created xsi:type="dcterms:W3CDTF">2022-05-11T07:08:58Z</dcterms:created>
  <dcterms:modified xsi:type="dcterms:W3CDTF">2023-05-22T21:59:41Z</dcterms:modified>
</cp:coreProperties>
</file>