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4"/>
    <p:sldMasterId id="2147483735" r:id="rId5"/>
    <p:sldMasterId id="2147483726" r:id="rId6"/>
    <p:sldMasterId id="2147483722" r:id="rId7"/>
    <p:sldMasterId id="2147483745" r:id="rId8"/>
    <p:sldMasterId id="2147483695" r:id="rId9"/>
    <p:sldMasterId id="2147483708" r:id="rId10"/>
    <p:sldMasterId id="2147483720" r:id="rId11"/>
  </p:sldMasterIdLst>
  <p:notesMasterIdLst>
    <p:notesMasterId r:id="rId62"/>
  </p:notesMasterIdLst>
  <p:handoutMasterIdLst>
    <p:handoutMasterId r:id="rId63"/>
  </p:handoutMasterIdLst>
  <p:sldIdLst>
    <p:sldId id="257" r:id="rId12"/>
    <p:sldId id="657" r:id="rId13"/>
    <p:sldId id="258" r:id="rId14"/>
    <p:sldId id="667" r:id="rId15"/>
    <p:sldId id="664" r:id="rId16"/>
    <p:sldId id="704" r:id="rId17"/>
    <p:sldId id="670" r:id="rId18"/>
    <p:sldId id="672" r:id="rId19"/>
    <p:sldId id="669" r:id="rId20"/>
    <p:sldId id="705" r:id="rId21"/>
    <p:sldId id="675" r:id="rId22"/>
    <p:sldId id="638" r:id="rId23"/>
    <p:sldId id="676" r:id="rId24"/>
    <p:sldId id="686" r:id="rId25"/>
    <p:sldId id="690" r:id="rId26"/>
    <p:sldId id="683" r:id="rId27"/>
    <p:sldId id="696" r:id="rId28"/>
    <p:sldId id="694" r:id="rId29"/>
    <p:sldId id="687" r:id="rId30"/>
    <p:sldId id="692" r:id="rId31"/>
    <p:sldId id="262" r:id="rId32"/>
    <p:sldId id="279" r:id="rId33"/>
    <p:sldId id="671" r:id="rId34"/>
    <p:sldId id="698" r:id="rId35"/>
    <p:sldId id="264" r:id="rId36"/>
    <p:sldId id="700" r:id="rId37"/>
    <p:sldId id="697" r:id="rId38"/>
    <p:sldId id="695" r:id="rId39"/>
    <p:sldId id="684" r:id="rId40"/>
    <p:sldId id="699" r:id="rId41"/>
    <p:sldId id="691" r:id="rId42"/>
    <p:sldId id="679" r:id="rId43"/>
    <p:sldId id="654" r:id="rId44"/>
    <p:sldId id="681" r:id="rId45"/>
    <p:sldId id="539" r:id="rId46"/>
    <p:sldId id="538" r:id="rId47"/>
    <p:sldId id="680" r:id="rId48"/>
    <p:sldId id="674" r:id="rId49"/>
    <p:sldId id="703" r:id="rId50"/>
    <p:sldId id="656" r:id="rId51"/>
    <p:sldId id="701" r:id="rId52"/>
    <p:sldId id="281" r:id="rId53"/>
    <p:sldId id="688" r:id="rId54"/>
    <p:sldId id="655" r:id="rId55"/>
    <p:sldId id="685" r:id="rId56"/>
    <p:sldId id="665" r:id="rId57"/>
    <p:sldId id="693" r:id="rId58"/>
    <p:sldId id="702" r:id="rId59"/>
    <p:sldId id="677" r:id="rId60"/>
    <p:sldId id="689" r:id="rId6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onika Sorková" initials="VS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D44"/>
    <a:srgbClr val="A9DA76"/>
    <a:srgbClr val="FF4D45"/>
    <a:srgbClr val="E72B31"/>
    <a:srgbClr val="72B8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10" autoAdjust="0"/>
    <p:restoredTop sz="86503"/>
  </p:normalViewPr>
  <p:slideViewPr>
    <p:cSldViewPr snapToGrid="0">
      <p:cViewPr>
        <p:scale>
          <a:sx n="62" d="100"/>
          <a:sy n="62" d="100"/>
        </p:scale>
        <p:origin x="787" y="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92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F2A17DEE-1A44-BD7C-7F11-1E0245989B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0232E9F-ACB7-EF3F-A2BD-6AC07E0BD5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40088-31E5-2B44-94F5-CDD3E86BA50E}" type="datetimeFigureOut">
              <a:rPr lang="cs-CZ" smtClean="0"/>
              <a:t>21.05.2023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8469DF5-D248-39DF-2097-9FA2B6404E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93A51B3-EF86-F5D6-8501-890C2BA9D2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20397-E700-8E4D-ACDE-4F58F42C0F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25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5E262-EDD5-8542-B9A9-3E0A4613E7E2}" type="datetimeFigureOut">
              <a:rPr lang="cs-CZ" smtClean="0"/>
              <a:t>21.05.2023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406B7-78B6-B24D-B9C8-C6382DFBC3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34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406B7-78B6-B24D-B9C8-C6382DFBC31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072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406B7-78B6-B24D-B9C8-C6382DFBC31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0659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text 20">
            <a:extLst>
              <a:ext uri="{FF2B5EF4-FFF2-40B4-BE49-F238E27FC236}">
                <a16:creationId xmlns:a16="http://schemas.microsoft.com/office/drawing/2014/main" id="{88D11BC5-6EF5-7324-F77E-040218F33A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564" y="4557733"/>
            <a:ext cx="8443913" cy="928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/>
            </a:lvl1pPr>
          </a:lstStyle>
          <a:p>
            <a:pPr lvl="0"/>
            <a:r>
              <a:rPr lang="cs-CZ" dirty="0"/>
              <a:t>Text vložit sem</a:t>
            </a:r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B824964-1B39-3448-B447-D3207D2D23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551" y="5900758"/>
            <a:ext cx="4814888" cy="642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cs-CZ" dirty="0"/>
              <a:t>Text vložit sem</a:t>
            </a:r>
          </a:p>
        </p:txBody>
      </p:sp>
    </p:spTree>
    <p:extLst>
      <p:ext uri="{BB962C8B-B14F-4D97-AF65-F5344CB8AC3E}">
        <p14:creationId xmlns:p14="http://schemas.microsoft.com/office/powerpoint/2010/main" val="2059548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46843-8C92-4C2D-B275-CEE33F4DEF40}" type="datetimeFigureOut">
              <a:rPr lang="cs-CZ" smtClean="0"/>
              <a:t>21.05.2023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8112-42B5-4E8A-9544-76D2398E3EA2}" type="slidenum">
              <a:rPr lang="cs-CZ" smtClean="0"/>
              <a:t>‹#›</a:t>
            </a:fld>
            <a:endParaRPr lang="cs-CZ"/>
          </a:p>
        </p:txBody>
      </p:sp>
      <p:sp>
        <p:nvSpPr>
          <p:cNvPr id="7" name="Zástupný text 26">
            <a:extLst>
              <a:ext uri="{FF2B5EF4-FFF2-40B4-BE49-F238E27FC236}">
                <a16:creationId xmlns:a16="http://schemas.microsoft.com/office/drawing/2014/main" id="{FE34D5B4-C66B-F785-1DE5-CF02B9D188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9151" y="2544704"/>
            <a:ext cx="10439400" cy="3084572"/>
          </a:xfrm>
          <a:prstGeom prst="rect">
            <a:avLst/>
          </a:prstGeom>
        </p:spPr>
        <p:txBody>
          <a:bodyPr>
            <a:normAutofit/>
          </a:bodyPr>
          <a:lstStyle>
            <a:lvl1pPr marL="285744" indent="-285744">
              <a:buFontTx/>
              <a:buBlip>
                <a:blip r:embed="rId2"/>
              </a:buBlip>
              <a:defRPr sz="1800">
                <a:latin typeface=""/>
              </a:defRPr>
            </a:lvl1pPr>
            <a:lvl2pPr marL="685783" indent="-228594">
              <a:buFontTx/>
              <a:buBlip>
                <a:blip r:embed="rId2"/>
              </a:buBlip>
              <a:defRPr sz="1800">
                <a:latin typeface=""/>
              </a:defRPr>
            </a:lvl2pPr>
            <a:lvl3pPr marL="1142971" indent="-228594">
              <a:buFontTx/>
              <a:buBlip>
                <a:blip r:embed="rId2"/>
              </a:buBlip>
              <a:defRPr sz="1800">
                <a:latin typeface=""/>
              </a:defRPr>
            </a:lvl3pPr>
            <a:lvl4pPr marL="1600160" indent="-228594">
              <a:buFontTx/>
              <a:buBlip>
                <a:blip r:embed="rId2"/>
              </a:buBlip>
              <a:defRPr sz="1800">
                <a:latin typeface=""/>
              </a:defRPr>
            </a:lvl4pPr>
            <a:lvl5pPr marL="2057349" indent="-228594">
              <a:buFontTx/>
              <a:buBlip>
                <a:blip r:embed="rId2"/>
              </a:buBlip>
              <a:defRPr sz="1800">
                <a:latin typeface=""/>
              </a:defRPr>
            </a:lvl5pPr>
          </a:lstStyle>
          <a:p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0"/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A6B4D72E-CEB9-7684-C005-56C1BCE6CB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49292" y="157470"/>
            <a:ext cx="607836" cy="607836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006BA8A5-E456-E703-666B-10ACB20AAE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9840416" y="427738"/>
            <a:ext cx="989900" cy="98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6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5F74CF1C-065E-D517-E4F9-8F096C7CB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11254"/>
            <a:ext cx="10972800" cy="1143000"/>
          </a:xfrm>
        </p:spPr>
        <p:txBody>
          <a:bodyPr/>
          <a:lstStyle/>
          <a:p>
            <a:endParaRPr lang="cs-CZ" b="1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3651C66C-BB6D-867F-8F82-86CA1DCB6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7770"/>
            <a:ext cx="10972800" cy="3918126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cs-CZ" sz="3600" b="1" dirty="0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975C174B-24F4-B903-AC17-B9E1200185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9292" y="157470"/>
            <a:ext cx="607836" cy="607836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943FA147-F122-820A-D8C7-8AB80F66A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840416" y="427738"/>
            <a:ext cx="989900" cy="989900"/>
          </a:xfrm>
          <a:prstGeom prst="rect">
            <a:avLst/>
          </a:prstGeom>
        </p:spPr>
      </p:pic>
      <p:sp>
        <p:nvSpPr>
          <p:cNvPr id="2" name="Zástupný text 26">
            <a:extLst>
              <a:ext uri="{FF2B5EF4-FFF2-40B4-BE49-F238E27FC236}">
                <a16:creationId xmlns:a16="http://schemas.microsoft.com/office/drawing/2014/main" id="{E6D28D1A-F5CF-1833-5A54-8348B1D305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9151" y="2544704"/>
            <a:ext cx="10439400" cy="3084572"/>
          </a:xfrm>
          <a:prstGeom prst="rect">
            <a:avLst/>
          </a:prstGeom>
        </p:spPr>
        <p:txBody>
          <a:bodyPr>
            <a:normAutofit/>
          </a:bodyPr>
          <a:lstStyle>
            <a:lvl1pPr marL="285744" indent="-285744">
              <a:buFontTx/>
              <a:buBlip>
                <a:blip r:embed="rId6"/>
              </a:buBlip>
              <a:defRPr sz="1800">
                <a:latin typeface=""/>
              </a:defRPr>
            </a:lvl1pPr>
            <a:lvl2pPr marL="685783" indent="-228594">
              <a:buFontTx/>
              <a:buBlip>
                <a:blip r:embed="rId6"/>
              </a:buBlip>
              <a:defRPr sz="1800">
                <a:latin typeface=""/>
              </a:defRPr>
            </a:lvl2pPr>
            <a:lvl3pPr marL="1142971" indent="-228594">
              <a:buFontTx/>
              <a:buBlip>
                <a:blip r:embed="rId6"/>
              </a:buBlip>
              <a:defRPr sz="1800">
                <a:latin typeface=""/>
              </a:defRPr>
            </a:lvl3pPr>
            <a:lvl4pPr marL="1600160" indent="-228594">
              <a:buFontTx/>
              <a:buBlip>
                <a:blip r:embed="rId6"/>
              </a:buBlip>
              <a:defRPr sz="1800">
                <a:latin typeface=""/>
              </a:defRPr>
            </a:lvl4pPr>
            <a:lvl5pPr marL="2057349" indent="-228594">
              <a:buFontTx/>
              <a:buBlip>
                <a:blip r:embed="rId6"/>
              </a:buBlip>
              <a:defRPr sz="1800">
                <a:latin typeface=""/>
              </a:defRPr>
            </a:lvl5pPr>
          </a:lstStyle>
          <a:p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2339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06C00AAA-AEE7-4C9F-32E3-B034C16174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6751" y="1787526"/>
            <a:ext cx="3562348" cy="5556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latin typeface="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Text text</a:t>
            </a:r>
          </a:p>
        </p:txBody>
      </p:sp>
      <p:sp>
        <p:nvSpPr>
          <p:cNvPr id="7" name="Zástupný text 26">
            <a:extLst>
              <a:ext uri="{FF2B5EF4-FFF2-40B4-BE49-F238E27FC236}">
                <a16:creationId xmlns:a16="http://schemas.microsoft.com/office/drawing/2014/main" id="{A06122E2-9F2C-12AC-09F5-62F4C5EDF0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9151" y="2544704"/>
            <a:ext cx="10439400" cy="308457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2"/>
              </a:buBlip>
              <a:defRPr sz="1800">
                <a:latin typeface="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latin typeface=""/>
              </a:defRPr>
            </a:lvl2pPr>
            <a:lvl3pPr marL="1143000" indent="-228600">
              <a:buFontTx/>
              <a:buBlip>
                <a:blip r:embed="rId2"/>
              </a:buBlip>
              <a:defRPr sz="1800">
                <a:latin typeface=""/>
              </a:defRPr>
            </a:lvl3pPr>
            <a:lvl4pPr marL="1600200" indent="-228600">
              <a:buFontTx/>
              <a:buBlip>
                <a:blip r:embed="rId2"/>
              </a:buBlip>
              <a:defRPr sz="1800">
                <a:latin typeface=""/>
              </a:defRPr>
            </a:lvl4pPr>
            <a:lvl5pPr marL="2057400" indent="-228600">
              <a:buFontTx/>
              <a:buBlip>
                <a:blip r:embed="rId2"/>
              </a:buBlip>
              <a:defRPr sz="1800">
                <a:latin typeface=""/>
              </a:defRPr>
            </a:lvl5pPr>
          </a:lstStyle>
          <a:p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0"/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9B301598-AAB1-37F8-08D1-1B6CBE9304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249" y="5997575"/>
            <a:ext cx="2438401" cy="6461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9" name="Zástupný text 26">
            <a:extLst>
              <a:ext uri="{FF2B5EF4-FFF2-40B4-BE49-F238E27FC236}">
                <a16:creationId xmlns:a16="http://schemas.microsoft.com/office/drawing/2014/main" id="{9EB40B14-84C7-3AB6-843B-364A6E6D6C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6751" y="773115"/>
            <a:ext cx="10591800" cy="8128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586814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B8BF485-B8AE-4BD6-AD6D-3F44167DF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084" y="402484"/>
            <a:ext cx="10693757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i="1">
                <a:solidFill>
                  <a:srgbClr val="D0C1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77AC5D6-9232-42D9-8BD0-82A4F195485A}"/>
              </a:ext>
            </a:extLst>
          </p:cNvPr>
          <p:cNvSpPr txBox="1"/>
          <p:nvPr userDrawn="1"/>
        </p:nvSpPr>
        <p:spPr>
          <a:xfrm>
            <a:off x="9464816" y="6285149"/>
            <a:ext cx="2321017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200" b="1" dirty="0">
                <a:solidFill>
                  <a:srgbClr val="D0C186"/>
                </a:solidFill>
              </a:rPr>
              <a:t>www.mapoacademy.cz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D3B0A68-ABD4-428B-A8E1-36A665BBBE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843" y="6230121"/>
            <a:ext cx="1247535" cy="36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89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26">
            <a:extLst>
              <a:ext uri="{FF2B5EF4-FFF2-40B4-BE49-F238E27FC236}">
                <a16:creationId xmlns:a16="http://schemas.microsoft.com/office/drawing/2014/main" id="{D9CA605D-072D-4DF4-D2EF-A93851638C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1775" y="2544704"/>
            <a:ext cx="4676776" cy="308457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2"/>
              </a:buBlip>
              <a:defRPr sz="1800">
                <a:latin typeface="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latin typeface=""/>
              </a:defRPr>
            </a:lvl2pPr>
            <a:lvl3pPr marL="1143000" indent="-228600">
              <a:buFontTx/>
              <a:buBlip>
                <a:blip r:embed="rId2"/>
              </a:buBlip>
              <a:defRPr sz="1800">
                <a:latin typeface=""/>
              </a:defRPr>
            </a:lvl3pPr>
            <a:lvl4pPr marL="1600200" indent="-228600">
              <a:buFontTx/>
              <a:buBlip>
                <a:blip r:embed="rId2"/>
              </a:buBlip>
              <a:defRPr sz="1800">
                <a:latin typeface=""/>
              </a:defRPr>
            </a:lvl4pPr>
            <a:lvl5pPr marL="2057400" indent="-228600">
              <a:buFontTx/>
              <a:buBlip>
                <a:blip r:embed="rId2"/>
              </a:buBlip>
              <a:defRPr sz="1800">
                <a:latin typeface=""/>
              </a:defRPr>
            </a:lvl5pPr>
          </a:lstStyle>
          <a:p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0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734AEDE0-DF76-CBBE-E660-461D73961A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"/>
              </a:defRPr>
            </a:lvl1pPr>
          </a:lstStyle>
          <a:p>
            <a:r>
              <a:rPr lang="sk-SK" sz="2800" b="1" dirty="0"/>
              <a:t>Text </a:t>
            </a:r>
            <a:r>
              <a:rPr lang="sk-SK" sz="2800" b="1" dirty="0" err="1"/>
              <a:t>vložit</a:t>
            </a:r>
            <a:r>
              <a:rPr lang="sk-SK" sz="2800" b="1" dirty="0"/>
              <a:t> sem</a:t>
            </a:r>
            <a:endParaRPr lang="cs-CZ" sz="2800" dirty="0"/>
          </a:p>
        </p:txBody>
      </p:sp>
      <p:sp>
        <p:nvSpPr>
          <p:cNvPr id="9" name="Zástupný text 17">
            <a:extLst>
              <a:ext uri="{FF2B5EF4-FFF2-40B4-BE49-F238E27FC236}">
                <a16:creationId xmlns:a16="http://schemas.microsoft.com/office/drawing/2014/main" id="{CF4C5DD1-0562-45AD-E793-70101D9446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1843094"/>
            <a:ext cx="4552951" cy="701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"/>
              </a:defRPr>
            </a:lvl1pPr>
          </a:lstStyle>
          <a:p>
            <a:pPr lvl="0"/>
            <a:r>
              <a:rPr lang="cs-CZ" dirty="0"/>
              <a:t>Text vložit sem</a:t>
            </a:r>
          </a:p>
        </p:txBody>
      </p:sp>
    </p:spTree>
    <p:extLst>
      <p:ext uri="{BB962C8B-B14F-4D97-AF65-F5344CB8AC3E}">
        <p14:creationId xmlns:p14="http://schemas.microsoft.com/office/powerpoint/2010/main" val="4002303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obrázku 18">
            <a:extLst>
              <a:ext uri="{FF2B5EF4-FFF2-40B4-BE49-F238E27FC236}">
                <a16:creationId xmlns:a16="http://schemas.microsoft.com/office/drawing/2014/main" id="{74B57F49-4AF2-6D80-FDC0-CACEFDD827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900738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17" name="Zástupný text 15">
            <a:extLst>
              <a:ext uri="{FF2B5EF4-FFF2-40B4-BE49-F238E27FC236}">
                <a16:creationId xmlns:a16="http://schemas.microsoft.com/office/drawing/2014/main" id="{E13381CC-AD34-F548-E8C2-57E630ADD2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016" y="6198748"/>
            <a:ext cx="2829085" cy="414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cs-CZ" dirty="0"/>
              <a:t>Po kliknutí upravovat styly textu v předloze. můžete</a:t>
            </a:r>
          </a:p>
        </p:txBody>
      </p:sp>
      <p:sp>
        <p:nvSpPr>
          <p:cNvPr id="29" name="Zástupný text 28">
            <a:extLst>
              <a:ext uri="{FF2B5EF4-FFF2-40B4-BE49-F238E27FC236}">
                <a16:creationId xmlns:a16="http://schemas.microsoft.com/office/drawing/2014/main" id="{E09F0215-BC1A-1542-14B3-D2B05B43CB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4980691"/>
            <a:ext cx="3000375" cy="342901"/>
          </a:xfrm>
          <a:prstGeom prst="rect">
            <a:avLst/>
          </a:prstGeom>
          <a:solidFill>
            <a:srgbClr val="A9DA76"/>
          </a:solidFill>
        </p:spPr>
        <p:txBody>
          <a:bodyPr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Text sem</a:t>
            </a:r>
          </a:p>
        </p:txBody>
      </p:sp>
      <p:sp>
        <p:nvSpPr>
          <p:cNvPr id="30" name="Zástupný text 28">
            <a:extLst>
              <a:ext uri="{FF2B5EF4-FFF2-40B4-BE49-F238E27FC236}">
                <a16:creationId xmlns:a16="http://schemas.microsoft.com/office/drawing/2014/main" id="{A9FEEC97-EFE2-F712-17CF-EB9466AF61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637790"/>
            <a:ext cx="2228850" cy="342901"/>
          </a:xfrm>
          <a:prstGeom prst="rect">
            <a:avLst/>
          </a:prstGeom>
          <a:solidFill>
            <a:srgbClr val="FF4D44"/>
          </a:solidFill>
        </p:spPr>
        <p:txBody>
          <a:bodyPr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Text sem</a:t>
            </a:r>
          </a:p>
        </p:txBody>
      </p:sp>
    </p:spTree>
    <p:extLst>
      <p:ext uri="{BB962C8B-B14F-4D97-AF65-F5344CB8AC3E}">
        <p14:creationId xmlns:p14="http://schemas.microsoft.com/office/powerpoint/2010/main" val="4039503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text 20">
            <a:extLst>
              <a:ext uri="{FF2B5EF4-FFF2-40B4-BE49-F238E27FC236}">
                <a16:creationId xmlns:a16="http://schemas.microsoft.com/office/drawing/2014/main" id="{88D11BC5-6EF5-7324-F77E-040218F33A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550" y="4557713"/>
            <a:ext cx="8443913" cy="928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/>
            </a:lvl1pPr>
          </a:lstStyle>
          <a:p>
            <a:pPr lvl="0"/>
            <a:r>
              <a:rPr lang="cs-CZ" dirty="0"/>
              <a:t>Text vložit sem</a:t>
            </a:r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5B824964-1B39-3448-B447-D3207D2D23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1550" y="5900738"/>
            <a:ext cx="4814888" cy="642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cs-CZ" dirty="0"/>
              <a:t>Text vložit sem</a:t>
            </a:r>
          </a:p>
        </p:txBody>
      </p:sp>
    </p:spTree>
    <p:extLst>
      <p:ext uri="{BB962C8B-B14F-4D97-AF65-F5344CB8AC3E}">
        <p14:creationId xmlns:p14="http://schemas.microsoft.com/office/powerpoint/2010/main" val="1807012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8B554D64-2173-2CE0-E2A2-55EE1B7F88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016" y="6198748"/>
            <a:ext cx="2829085" cy="414338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cs-CZ" dirty="0"/>
              <a:t>Po kliknutí upravovat styly textu v předloze. můžete</a:t>
            </a:r>
          </a:p>
        </p:txBody>
      </p:sp>
      <p:sp>
        <p:nvSpPr>
          <p:cNvPr id="27" name="Zástupný text 28">
            <a:extLst>
              <a:ext uri="{FF2B5EF4-FFF2-40B4-BE49-F238E27FC236}">
                <a16:creationId xmlns:a16="http://schemas.microsoft.com/office/drawing/2014/main" id="{0758EF57-79FA-4727-29E9-DE9C56219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480253"/>
            <a:ext cx="3000375" cy="342901"/>
          </a:xfrm>
          <a:prstGeom prst="rect">
            <a:avLst/>
          </a:prstGeom>
          <a:solidFill>
            <a:srgbClr val="A9DA76"/>
          </a:solidFill>
        </p:spPr>
        <p:txBody>
          <a:bodyPr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Text sem</a:t>
            </a:r>
          </a:p>
        </p:txBody>
      </p:sp>
      <p:sp>
        <p:nvSpPr>
          <p:cNvPr id="28" name="Zástupný text 28">
            <a:extLst>
              <a:ext uri="{FF2B5EF4-FFF2-40B4-BE49-F238E27FC236}">
                <a16:creationId xmlns:a16="http://schemas.microsoft.com/office/drawing/2014/main" id="{2533FAC4-443E-D884-1B89-9706EB572D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" y="1137352"/>
            <a:ext cx="2228850" cy="342901"/>
          </a:xfrm>
          <a:prstGeom prst="rect">
            <a:avLst/>
          </a:prstGeom>
          <a:solidFill>
            <a:srgbClr val="FF4D44"/>
          </a:solidFill>
        </p:spPr>
        <p:txBody>
          <a:bodyPr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Text sem</a:t>
            </a:r>
          </a:p>
        </p:txBody>
      </p:sp>
    </p:spTree>
    <p:extLst>
      <p:ext uri="{BB962C8B-B14F-4D97-AF65-F5344CB8AC3E}">
        <p14:creationId xmlns:p14="http://schemas.microsoft.com/office/powerpoint/2010/main" val="398671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obrázku 16">
            <a:extLst>
              <a:ext uri="{FF2B5EF4-FFF2-40B4-BE49-F238E27FC236}">
                <a16:creationId xmlns:a16="http://schemas.microsoft.com/office/drawing/2014/main" id="{5B6A0C27-7647-FB07-47FA-C498723542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957888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11" name="Zástupný text 15">
            <a:extLst>
              <a:ext uri="{FF2B5EF4-FFF2-40B4-BE49-F238E27FC236}">
                <a16:creationId xmlns:a16="http://schemas.microsoft.com/office/drawing/2014/main" id="{C28EA2E0-AED9-1F08-0524-419ABD00D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016" y="6198748"/>
            <a:ext cx="2829085" cy="414338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cs-CZ" dirty="0"/>
              <a:t>Po kliknutí upravovat styly textu v předloze. můžete</a:t>
            </a:r>
          </a:p>
        </p:txBody>
      </p:sp>
      <p:sp>
        <p:nvSpPr>
          <p:cNvPr id="20" name="Zástupný text 28">
            <a:extLst>
              <a:ext uri="{FF2B5EF4-FFF2-40B4-BE49-F238E27FC236}">
                <a16:creationId xmlns:a16="http://schemas.microsoft.com/office/drawing/2014/main" id="{E49132F7-74B6-2A04-1871-92BD08439A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480253"/>
            <a:ext cx="3000375" cy="342901"/>
          </a:xfrm>
          <a:prstGeom prst="rect">
            <a:avLst/>
          </a:prstGeom>
          <a:solidFill>
            <a:srgbClr val="A9DA76"/>
          </a:solidFill>
        </p:spPr>
        <p:txBody>
          <a:bodyPr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Text sem</a:t>
            </a:r>
          </a:p>
        </p:txBody>
      </p:sp>
      <p:sp>
        <p:nvSpPr>
          <p:cNvPr id="21" name="Zástupný text 28">
            <a:extLst>
              <a:ext uri="{FF2B5EF4-FFF2-40B4-BE49-F238E27FC236}">
                <a16:creationId xmlns:a16="http://schemas.microsoft.com/office/drawing/2014/main" id="{85428E27-967C-8BA0-8AF6-58818BE280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" y="1137352"/>
            <a:ext cx="2228850" cy="342901"/>
          </a:xfrm>
          <a:prstGeom prst="rect">
            <a:avLst/>
          </a:prstGeom>
          <a:solidFill>
            <a:srgbClr val="FF4D44"/>
          </a:solidFill>
        </p:spPr>
        <p:txBody>
          <a:bodyPr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Text sem</a:t>
            </a:r>
          </a:p>
        </p:txBody>
      </p:sp>
    </p:spTree>
    <p:extLst>
      <p:ext uri="{BB962C8B-B14F-4D97-AF65-F5344CB8AC3E}">
        <p14:creationId xmlns:p14="http://schemas.microsoft.com/office/powerpoint/2010/main" val="3746570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06C00AAA-AEE7-4C9F-32E3-B034C16174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6751" y="1787528"/>
            <a:ext cx="3562348" cy="5556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latin typeface="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Text text</a:t>
            </a:r>
          </a:p>
        </p:txBody>
      </p:sp>
      <p:sp>
        <p:nvSpPr>
          <p:cNvPr id="7" name="Zástupný text 26">
            <a:extLst>
              <a:ext uri="{FF2B5EF4-FFF2-40B4-BE49-F238E27FC236}">
                <a16:creationId xmlns:a16="http://schemas.microsoft.com/office/drawing/2014/main" id="{A06122E2-9F2C-12AC-09F5-62F4C5EDF0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9151" y="2544704"/>
            <a:ext cx="10439400" cy="308457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2"/>
              </a:buBlip>
              <a:defRPr sz="1800">
                <a:latin typeface="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latin typeface=""/>
              </a:defRPr>
            </a:lvl2pPr>
            <a:lvl3pPr marL="1143000" indent="-228600">
              <a:buFontTx/>
              <a:buBlip>
                <a:blip r:embed="rId2"/>
              </a:buBlip>
              <a:defRPr sz="1800">
                <a:latin typeface=""/>
              </a:defRPr>
            </a:lvl3pPr>
            <a:lvl4pPr marL="1600200" indent="-228600">
              <a:buFontTx/>
              <a:buBlip>
                <a:blip r:embed="rId2"/>
              </a:buBlip>
              <a:defRPr sz="1800">
                <a:latin typeface=""/>
              </a:defRPr>
            </a:lvl4pPr>
            <a:lvl5pPr marL="2057400" indent="-228600">
              <a:buFontTx/>
              <a:buBlip>
                <a:blip r:embed="rId2"/>
              </a:buBlip>
              <a:defRPr sz="1800">
                <a:latin typeface=""/>
              </a:defRPr>
            </a:lvl5pPr>
          </a:lstStyle>
          <a:p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0"/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9B301598-AAB1-37F8-08D1-1B6CBE9304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253" y="5997581"/>
            <a:ext cx="2438401" cy="6461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9" name="Zástupný text 26">
            <a:extLst>
              <a:ext uri="{FF2B5EF4-FFF2-40B4-BE49-F238E27FC236}">
                <a16:creationId xmlns:a16="http://schemas.microsoft.com/office/drawing/2014/main" id="{9EB40B14-84C7-3AB6-843B-364A6E6D6C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6751" y="773121"/>
            <a:ext cx="10591800" cy="8128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06019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7EC2-F5B7-4B42-A376-310EBB7A0E88}" type="datetimeFigureOut">
              <a:rPr lang="cs-CZ" smtClean="0"/>
              <a:t>21.05.2023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36A6-C2AC-459B-9209-D9938038C2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188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06C00AAA-AEE7-4C9F-32E3-B034C16174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6751" y="1787528"/>
            <a:ext cx="3562348" cy="5556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latin typeface="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Text text</a:t>
            </a:r>
          </a:p>
        </p:txBody>
      </p:sp>
      <p:sp>
        <p:nvSpPr>
          <p:cNvPr id="7" name="Zástupný text 26">
            <a:extLst>
              <a:ext uri="{FF2B5EF4-FFF2-40B4-BE49-F238E27FC236}">
                <a16:creationId xmlns:a16="http://schemas.microsoft.com/office/drawing/2014/main" id="{A06122E2-9F2C-12AC-09F5-62F4C5EDF0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9152" y="2544704"/>
            <a:ext cx="4552949" cy="308457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2"/>
              </a:buBlip>
              <a:defRPr sz="1800">
                <a:latin typeface="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latin typeface=""/>
              </a:defRPr>
            </a:lvl2pPr>
            <a:lvl3pPr marL="1143000" indent="-228600">
              <a:buFontTx/>
              <a:buBlip>
                <a:blip r:embed="rId2"/>
              </a:buBlip>
              <a:defRPr sz="1800">
                <a:latin typeface=""/>
              </a:defRPr>
            </a:lvl3pPr>
            <a:lvl4pPr marL="1600200" indent="-228600">
              <a:buFontTx/>
              <a:buBlip>
                <a:blip r:embed="rId2"/>
              </a:buBlip>
              <a:defRPr sz="1800">
                <a:latin typeface=""/>
              </a:defRPr>
            </a:lvl4pPr>
            <a:lvl5pPr marL="2057400" indent="-228600">
              <a:buFontTx/>
              <a:buBlip>
                <a:blip r:embed="rId2"/>
              </a:buBlip>
              <a:defRPr sz="1800">
                <a:latin typeface=""/>
              </a:defRPr>
            </a:lvl5pPr>
          </a:lstStyle>
          <a:p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9B301598-AAB1-37F8-08D1-1B6CBE9304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253" y="5997581"/>
            <a:ext cx="2438401" cy="6461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9" name="Zástupný text 26">
            <a:extLst>
              <a:ext uri="{FF2B5EF4-FFF2-40B4-BE49-F238E27FC236}">
                <a16:creationId xmlns:a16="http://schemas.microsoft.com/office/drawing/2014/main" id="{9EB40B14-84C7-3AB6-843B-364A6E6D6C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6751" y="773121"/>
            <a:ext cx="10591800" cy="8128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2" name="Zástupný text 26">
            <a:extLst>
              <a:ext uri="{FF2B5EF4-FFF2-40B4-BE49-F238E27FC236}">
                <a16:creationId xmlns:a16="http://schemas.microsoft.com/office/drawing/2014/main" id="{37591093-0198-762A-A60F-D3D721DCEF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19906" y="2544704"/>
            <a:ext cx="4438649" cy="308457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2"/>
              </a:buBlip>
              <a:defRPr sz="1800">
                <a:latin typeface="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latin typeface=""/>
              </a:defRPr>
            </a:lvl2pPr>
            <a:lvl3pPr marL="1143000" indent="-228600">
              <a:buFontTx/>
              <a:buBlip>
                <a:blip r:embed="rId2"/>
              </a:buBlip>
              <a:defRPr sz="1800">
                <a:latin typeface=""/>
              </a:defRPr>
            </a:lvl3pPr>
            <a:lvl4pPr marL="1600200" indent="-228600">
              <a:buFontTx/>
              <a:buBlip>
                <a:blip r:embed="rId2"/>
              </a:buBlip>
              <a:defRPr sz="1800">
                <a:latin typeface=""/>
              </a:defRPr>
            </a:lvl4pPr>
            <a:lvl5pPr marL="2057400" indent="-228600">
              <a:buFontTx/>
              <a:buBlip>
                <a:blip r:embed="rId2"/>
              </a:buBlip>
              <a:defRPr sz="1800">
                <a:latin typeface=""/>
              </a:defRPr>
            </a:lvl5pPr>
          </a:lstStyle>
          <a:p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58524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5F74CF1C-065E-D517-E4F9-8F096C7CB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11254"/>
            <a:ext cx="10972800" cy="1143000"/>
          </a:xfrm>
        </p:spPr>
        <p:txBody>
          <a:bodyPr/>
          <a:lstStyle/>
          <a:p>
            <a:endParaRPr lang="cs-CZ" b="1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3651C66C-BB6D-867F-8F82-86CA1DCB6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7770"/>
            <a:ext cx="10972800" cy="3918126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cs-CZ" sz="3600" b="1" dirty="0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975C174B-24F4-B903-AC17-B9E1200185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9292" y="157470"/>
            <a:ext cx="607836" cy="607836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943FA147-F122-820A-D8C7-8AB80F66A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840416" y="427738"/>
            <a:ext cx="989900" cy="989900"/>
          </a:xfrm>
          <a:prstGeom prst="rect">
            <a:avLst/>
          </a:prstGeom>
        </p:spPr>
      </p:pic>
      <p:sp>
        <p:nvSpPr>
          <p:cNvPr id="2" name="Zástupný text 26">
            <a:extLst>
              <a:ext uri="{FF2B5EF4-FFF2-40B4-BE49-F238E27FC236}">
                <a16:creationId xmlns:a16="http://schemas.microsoft.com/office/drawing/2014/main" id="{E6D28D1A-F5CF-1833-5A54-8348B1D305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9151" y="2544704"/>
            <a:ext cx="10439400" cy="3084572"/>
          </a:xfrm>
          <a:prstGeom prst="rect">
            <a:avLst/>
          </a:prstGeom>
        </p:spPr>
        <p:txBody>
          <a:bodyPr>
            <a:normAutofit/>
          </a:bodyPr>
          <a:lstStyle>
            <a:lvl1pPr marL="285744" indent="-285744">
              <a:buFontTx/>
              <a:buBlip>
                <a:blip r:embed="rId6"/>
              </a:buBlip>
              <a:defRPr sz="1800">
                <a:latin typeface=""/>
              </a:defRPr>
            </a:lvl1pPr>
            <a:lvl2pPr marL="685783" indent="-228594">
              <a:buFontTx/>
              <a:buBlip>
                <a:blip r:embed="rId6"/>
              </a:buBlip>
              <a:defRPr sz="1800">
                <a:latin typeface=""/>
              </a:defRPr>
            </a:lvl2pPr>
            <a:lvl3pPr marL="1142971" indent="-228594">
              <a:buFontTx/>
              <a:buBlip>
                <a:blip r:embed="rId6"/>
              </a:buBlip>
              <a:defRPr sz="1800">
                <a:latin typeface=""/>
              </a:defRPr>
            </a:lvl3pPr>
            <a:lvl4pPr marL="1600160" indent="-228594">
              <a:buFontTx/>
              <a:buBlip>
                <a:blip r:embed="rId6"/>
              </a:buBlip>
              <a:defRPr sz="1800">
                <a:latin typeface=""/>
              </a:defRPr>
            </a:lvl4pPr>
            <a:lvl5pPr marL="2057349" indent="-228594">
              <a:buFontTx/>
              <a:buBlip>
                <a:blip r:embed="rId6"/>
              </a:buBlip>
              <a:defRPr sz="1800">
                <a:latin typeface=""/>
              </a:defRPr>
            </a:lvl5pPr>
          </a:lstStyle>
          <a:p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3625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text 14"/>
          <p:cNvSpPr>
            <a:spLocks noGrp="1"/>
          </p:cNvSpPr>
          <p:nvPr>
            <p:ph type="body" sz="quarter" idx="13"/>
          </p:nvPr>
        </p:nvSpPr>
        <p:spPr>
          <a:xfrm>
            <a:off x="2918400" y="504001"/>
            <a:ext cx="6720000" cy="252000"/>
          </a:xfrm>
        </p:spPr>
        <p:txBody>
          <a:bodyPr wrap="none" lIns="0" tIns="0" rIns="0" bIns="0">
            <a:noAutofit/>
          </a:bodyPr>
          <a:lstStyle>
            <a:lvl1pPr>
              <a:buFont typeface="Arial" pitchFamily="34" charset="0"/>
              <a:buNone/>
              <a:defRPr sz="1131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6F2643D5-D2DD-4A6B-BEEB-F6C7777F18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3FB9D-C73B-42A7-BBF0-6FC8F5042447}" type="datetime1">
              <a:rPr lang="cs-CZ"/>
              <a:pPr>
                <a:defRPr/>
              </a:pPr>
              <a:t>21.05.2023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AA4D4652-8FB7-42A9-BF99-68C5B36F42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© 2012  STÁTNÍ ÚSTAV PRO KONTROLU LÉČIV 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DDF98C67-34F6-48FE-921D-2EF22C631E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62CBA1D-2C81-49BB-9B64-85DB956B4C2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6885251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5656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0"/>
            <a:ext cx="10515600" cy="1500187"/>
          </a:xfrm>
        </p:spPr>
        <p:txBody>
          <a:bodyPr/>
          <a:lstStyle>
            <a:lvl1pPr marL="0" indent="0">
              <a:buNone/>
              <a:defRPr sz="226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30987" indent="0">
              <a:buNone/>
              <a:defRPr sz="1887">
                <a:solidFill>
                  <a:schemeClr val="tx1">
                    <a:tint val="75000"/>
                  </a:schemeClr>
                </a:solidFill>
              </a:defRPr>
            </a:lvl2pPr>
            <a:lvl3pPr marL="861972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3pPr>
            <a:lvl4pPr marL="1292958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4pPr>
            <a:lvl5pPr marL="1723944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5pPr>
            <a:lvl6pPr marL="2154929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6pPr>
            <a:lvl7pPr marL="2585914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7pPr>
            <a:lvl8pPr marL="3016899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8pPr>
            <a:lvl9pPr marL="3447884" indent="0">
              <a:buNone/>
              <a:defRPr sz="15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1CC2-2AB2-4025-B6A7-19DDDD9FE770}" type="datetimeFigureOut">
              <a:rPr lang="cs-CZ" smtClean="0"/>
              <a:t>21.05.2023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F046B-22B0-43EE-919C-0F43B418AA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1951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BF3F7B66-14A0-E137-C255-1BAF1C3FA78B}"/>
              </a:ext>
            </a:extLst>
          </p:cNvPr>
          <p:cNvCxnSpPr>
            <a:cxnSpLocks/>
          </p:cNvCxnSpPr>
          <p:nvPr userDrawn="1"/>
        </p:nvCxnSpPr>
        <p:spPr>
          <a:xfrm>
            <a:off x="0" y="2289412"/>
            <a:ext cx="5929765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Nadpis 1">
            <a:extLst>
              <a:ext uri="{FF2B5EF4-FFF2-40B4-BE49-F238E27FC236}">
                <a16:creationId xmlns:a16="http://schemas.microsoft.com/office/drawing/2014/main" id="{13D21225-7CD2-845A-A134-4B1F930A58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latin typeface=""/>
              </a:defRPr>
            </a:lvl1pPr>
          </a:lstStyle>
          <a:p>
            <a:r>
              <a:rPr lang="sk-SK" sz="2800" b="1" dirty="0"/>
              <a:t>Text</a:t>
            </a:r>
            <a:endParaRPr lang="cs-CZ" sz="2800" dirty="0"/>
          </a:p>
        </p:txBody>
      </p:sp>
      <p:sp>
        <p:nvSpPr>
          <p:cNvPr id="12" name="Zástupný text 26">
            <a:extLst>
              <a:ext uri="{FF2B5EF4-FFF2-40B4-BE49-F238E27FC236}">
                <a16:creationId xmlns:a16="http://schemas.microsoft.com/office/drawing/2014/main" id="{A0B2ED08-114A-C5AE-4BB4-1E82DC6FA2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9151" y="2544704"/>
            <a:ext cx="10439400" cy="308457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Tx/>
              <a:buBlip>
                <a:blip r:embed="rId2"/>
              </a:buBlip>
              <a:defRPr sz="1800">
                <a:latin typeface=""/>
              </a:defRPr>
            </a:lvl1pPr>
            <a:lvl2pPr marL="685800" indent="-228600">
              <a:buFontTx/>
              <a:buBlip>
                <a:blip r:embed="rId2"/>
              </a:buBlip>
              <a:defRPr sz="1800">
                <a:latin typeface=""/>
              </a:defRPr>
            </a:lvl2pPr>
            <a:lvl3pPr marL="1143000" indent="-228600">
              <a:buFontTx/>
              <a:buBlip>
                <a:blip r:embed="rId2"/>
              </a:buBlip>
              <a:defRPr sz="1800">
                <a:latin typeface=""/>
              </a:defRPr>
            </a:lvl3pPr>
            <a:lvl4pPr marL="1600200" indent="-228600">
              <a:buFontTx/>
              <a:buBlip>
                <a:blip r:embed="rId2"/>
              </a:buBlip>
              <a:defRPr sz="1800">
                <a:latin typeface=""/>
              </a:defRPr>
            </a:lvl4pPr>
            <a:lvl5pPr marL="2057400" indent="-228600">
              <a:buFontTx/>
              <a:buBlip>
                <a:blip r:embed="rId2"/>
              </a:buBlip>
              <a:defRPr sz="1800">
                <a:latin typeface=""/>
              </a:defRPr>
            </a:lvl5pPr>
          </a:lstStyle>
          <a:p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7" name="Zástupný text 11">
            <a:extLst>
              <a:ext uri="{FF2B5EF4-FFF2-40B4-BE49-F238E27FC236}">
                <a16:creationId xmlns:a16="http://schemas.microsoft.com/office/drawing/2014/main" id="{1AC968AE-D2C3-9DD1-F825-B2E654D0B1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7" y="6170613"/>
            <a:ext cx="2514600" cy="385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19" name="Zástupný text 18">
            <a:extLst>
              <a:ext uri="{FF2B5EF4-FFF2-40B4-BE49-F238E27FC236}">
                <a16:creationId xmlns:a16="http://schemas.microsoft.com/office/drawing/2014/main" id="{4879AB84-771A-0F59-6ECB-289AF5C1E4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5" y="1871663"/>
            <a:ext cx="4324351" cy="417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349954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62907B-EE1C-4F57-73AF-68110464D1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9448800" cy="1325563"/>
          </a:xfrm>
          <a:prstGeom prst="rect">
            <a:avLst/>
          </a:prstGeom>
        </p:spPr>
        <p:txBody>
          <a:bodyPr anchor="ctr"/>
          <a:lstStyle>
            <a:lvl1pPr>
              <a:defRPr sz="2800"/>
            </a:lvl1pPr>
          </a:lstStyle>
          <a:p>
            <a:r>
              <a:rPr lang="cs-CZ" dirty="0"/>
              <a:t>Upravit text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BB9A669C-1677-91FB-430E-16078698D4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7" y="6170613"/>
            <a:ext cx="2514600" cy="385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80674408-8332-1CDB-8FC6-55BDE04378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880394"/>
            <a:ext cx="4076700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29AF9CD0-D2C5-1039-BCBC-2E3223B67F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500314"/>
            <a:ext cx="4953000" cy="3137694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"/>
              </a:defRPr>
            </a:lvl2pPr>
            <a:lvl3pPr marL="1143000" indent="-228600">
              <a:buFontTx/>
              <a:buBlip>
                <a:blip r:embed="rId2"/>
              </a:buBlip>
              <a:defRPr>
                <a:latin typeface=""/>
              </a:defRPr>
            </a:lvl3pPr>
            <a:lvl4pPr marL="1600200" indent="-228600">
              <a:buFontTx/>
              <a:buBlip>
                <a:blip r:embed="rId2"/>
              </a:buBlip>
              <a:defRPr>
                <a:latin typeface=""/>
              </a:defRPr>
            </a:lvl4pPr>
            <a:lvl5pPr marL="2057400" indent="-228600">
              <a:buFontTx/>
              <a:buBlip>
                <a:blip r:embed="rId2"/>
              </a:buBlip>
              <a:defRPr>
                <a:latin typeface="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8" name="Zástupný text 17">
            <a:extLst>
              <a:ext uri="{FF2B5EF4-FFF2-40B4-BE49-F238E27FC236}">
                <a16:creationId xmlns:a16="http://schemas.microsoft.com/office/drawing/2014/main" id="{654A12EB-EEEB-CFDB-4E1E-CAC5AD505E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00800" y="2500314"/>
            <a:ext cx="4953000" cy="3137694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latin typeface=""/>
              </a:defRPr>
            </a:lvl1pPr>
            <a:lvl2pPr marL="685800" indent="-228600">
              <a:buFontTx/>
              <a:buBlip>
                <a:blip r:embed="rId2"/>
              </a:buBlip>
              <a:defRPr>
                <a:latin typeface=""/>
              </a:defRPr>
            </a:lvl2pPr>
            <a:lvl3pPr marL="1143000" indent="-228600">
              <a:buFontTx/>
              <a:buBlip>
                <a:blip r:embed="rId2"/>
              </a:buBlip>
              <a:defRPr>
                <a:latin typeface=""/>
              </a:defRPr>
            </a:lvl3pPr>
            <a:lvl4pPr marL="1600200" indent="-228600">
              <a:buFontTx/>
              <a:buBlip>
                <a:blip r:embed="rId2"/>
              </a:buBlip>
              <a:defRPr>
                <a:latin typeface=""/>
              </a:defRPr>
            </a:lvl4pPr>
            <a:lvl5pPr marL="2057400" indent="-228600">
              <a:buFontTx/>
              <a:buBlip>
                <a:blip r:embed="rId2"/>
              </a:buBlip>
              <a:defRPr>
                <a:latin typeface=""/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411773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462EF4B2-B547-8B3D-8246-2A9868245F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899" y="2593188"/>
            <a:ext cx="4343400" cy="14144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prezentace</a:t>
            </a:r>
          </a:p>
        </p:txBody>
      </p:sp>
      <p:sp>
        <p:nvSpPr>
          <p:cNvPr id="18" name="Zástupný text 17">
            <a:extLst>
              <a:ext uri="{FF2B5EF4-FFF2-40B4-BE49-F238E27FC236}">
                <a16:creationId xmlns:a16="http://schemas.microsoft.com/office/drawing/2014/main" id="{1D1F3E9D-24CA-0C75-A068-C7453F3B66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5400676"/>
            <a:ext cx="3543300" cy="5857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507855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7EC2-F5B7-4B42-A376-310EBB7A0E88}" type="datetimeFigureOut">
              <a:rPr lang="cs-CZ" smtClean="0"/>
              <a:t>21.05.2023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36A6-C2AC-459B-9209-D9938038C2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4423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06C00AAA-AEE7-4C9F-32E3-B034C16174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6751" y="1787528"/>
            <a:ext cx="3562348" cy="5556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latin typeface="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 dirty="0"/>
              <a:t>Text text</a:t>
            </a:r>
          </a:p>
        </p:txBody>
      </p:sp>
      <p:sp>
        <p:nvSpPr>
          <p:cNvPr id="7" name="Zástupný text 26">
            <a:extLst>
              <a:ext uri="{FF2B5EF4-FFF2-40B4-BE49-F238E27FC236}">
                <a16:creationId xmlns:a16="http://schemas.microsoft.com/office/drawing/2014/main" id="{A06122E2-9F2C-12AC-09F5-62F4C5EDF0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9151" y="2544704"/>
            <a:ext cx="10439400" cy="3084572"/>
          </a:xfrm>
          <a:prstGeom prst="rect">
            <a:avLst/>
          </a:prstGeom>
        </p:spPr>
        <p:txBody>
          <a:bodyPr>
            <a:normAutofit/>
          </a:bodyPr>
          <a:lstStyle>
            <a:lvl1pPr marL="285744" indent="-285744">
              <a:buFontTx/>
              <a:buBlip>
                <a:blip r:embed="rId2"/>
              </a:buBlip>
              <a:defRPr sz="1800">
                <a:latin typeface=""/>
              </a:defRPr>
            </a:lvl1pPr>
            <a:lvl2pPr marL="685783" indent="-228594">
              <a:buFontTx/>
              <a:buBlip>
                <a:blip r:embed="rId2"/>
              </a:buBlip>
              <a:defRPr sz="1800">
                <a:latin typeface=""/>
              </a:defRPr>
            </a:lvl2pPr>
            <a:lvl3pPr marL="1142971" indent="-228594">
              <a:buFontTx/>
              <a:buBlip>
                <a:blip r:embed="rId2"/>
              </a:buBlip>
              <a:defRPr sz="1800">
                <a:latin typeface=""/>
              </a:defRPr>
            </a:lvl3pPr>
            <a:lvl4pPr marL="1600160" indent="-228594">
              <a:buFontTx/>
              <a:buBlip>
                <a:blip r:embed="rId2"/>
              </a:buBlip>
              <a:defRPr sz="1800">
                <a:latin typeface=""/>
              </a:defRPr>
            </a:lvl4pPr>
            <a:lvl5pPr marL="2057349" indent="-228594">
              <a:buFontTx/>
              <a:buBlip>
                <a:blip r:embed="rId2"/>
              </a:buBlip>
              <a:defRPr sz="1800">
                <a:latin typeface=""/>
              </a:defRPr>
            </a:lvl5pPr>
          </a:lstStyle>
          <a:p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0"/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9B301598-AAB1-37F8-08D1-1B6CBE9304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7252" y="5997579"/>
            <a:ext cx="2438401" cy="6461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sp>
        <p:nvSpPr>
          <p:cNvPr id="9" name="Zástupný text 26">
            <a:extLst>
              <a:ext uri="{FF2B5EF4-FFF2-40B4-BE49-F238E27FC236}">
                <a16:creationId xmlns:a16="http://schemas.microsoft.com/office/drawing/2014/main" id="{9EB40B14-84C7-3AB6-843B-364A6E6D6C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6751" y="773119"/>
            <a:ext cx="10591800" cy="8128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"/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843965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obrázku 16">
            <a:extLst>
              <a:ext uri="{FF2B5EF4-FFF2-40B4-BE49-F238E27FC236}">
                <a16:creationId xmlns:a16="http://schemas.microsoft.com/office/drawing/2014/main" id="{5B6A0C27-7647-FB07-47FA-C498723542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957888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sp>
        <p:nvSpPr>
          <p:cNvPr id="11" name="Zástupný text 15">
            <a:extLst>
              <a:ext uri="{FF2B5EF4-FFF2-40B4-BE49-F238E27FC236}">
                <a16:creationId xmlns:a16="http://schemas.microsoft.com/office/drawing/2014/main" id="{C28EA2E0-AED9-1F08-0524-419ABD00D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016" y="6198748"/>
            <a:ext cx="2829085" cy="414338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cs-CZ" dirty="0"/>
              <a:t>Po kliknutí upravovat styly textu v předloze. můžete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7759C2D-6DD9-8C33-192B-793A5856EC4D}"/>
              </a:ext>
            </a:extLst>
          </p:cNvPr>
          <p:cNvSpPr/>
          <p:nvPr userDrawn="1"/>
        </p:nvSpPr>
        <p:spPr>
          <a:xfrm>
            <a:off x="0" y="1247779"/>
            <a:ext cx="3467101" cy="293801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097E3598-1D1F-F47B-874D-A8B3E2A19A67}"/>
              </a:ext>
            </a:extLst>
          </p:cNvPr>
          <p:cNvSpPr/>
          <p:nvPr userDrawn="1"/>
        </p:nvSpPr>
        <p:spPr>
          <a:xfrm>
            <a:off x="3" y="1023727"/>
            <a:ext cx="2484967" cy="293801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3" name="Zástupný text 17">
            <a:extLst>
              <a:ext uri="{FF2B5EF4-FFF2-40B4-BE49-F238E27FC236}">
                <a16:creationId xmlns:a16="http://schemas.microsoft.com/office/drawing/2014/main" id="{4D5963D5-DBC7-8F00-1C0C-E70BB25881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4452" y="1035511"/>
            <a:ext cx="2419349" cy="535531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sz="1600" b="1" dirty="0">
                <a:solidFill>
                  <a:schemeClr val="bg1"/>
                </a:solidFill>
              </a:rPr>
              <a:t>Text</a:t>
            </a:r>
            <a:br>
              <a:rPr lang="sk-SK" sz="1600" b="1" dirty="0">
                <a:solidFill>
                  <a:schemeClr val="bg1"/>
                </a:solidFill>
              </a:rPr>
            </a:br>
            <a:r>
              <a:rPr lang="sk-SK" sz="1600" b="1" dirty="0">
                <a:solidFill>
                  <a:schemeClr val="bg1"/>
                </a:solidFill>
              </a:rPr>
              <a:t>Text text</a:t>
            </a:r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9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8B554D64-2173-2CE0-E2A2-55EE1B7F88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016" y="6198748"/>
            <a:ext cx="2829085" cy="414338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cs-CZ" dirty="0"/>
              <a:t>Po kliknutí upravovat styly textu v předloze. můžete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2D6AE665-77EC-F8F4-F899-C7A144328E6A}"/>
              </a:ext>
            </a:extLst>
          </p:cNvPr>
          <p:cNvSpPr/>
          <p:nvPr userDrawn="1"/>
        </p:nvSpPr>
        <p:spPr>
          <a:xfrm>
            <a:off x="0" y="1247779"/>
            <a:ext cx="3467101" cy="293801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3483FBAA-4203-1C36-5F4C-31B5D5A32DCB}"/>
              </a:ext>
            </a:extLst>
          </p:cNvPr>
          <p:cNvSpPr/>
          <p:nvPr userDrawn="1"/>
        </p:nvSpPr>
        <p:spPr>
          <a:xfrm>
            <a:off x="3" y="1023727"/>
            <a:ext cx="2484967" cy="293801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174325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5F74CF1C-065E-D517-E4F9-8F096C7CB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11254"/>
            <a:ext cx="10972800" cy="1143000"/>
          </a:xfrm>
        </p:spPr>
        <p:txBody>
          <a:bodyPr/>
          <a:lstStyle/>
          <a:p>
            <a:endParaRPr lang="cs-CZ" b="1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3651C66C-BB6D-867F-8F82-86CA1DCB6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7770"/>
            <a:ext cx="10972800" cy="3918126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cs-CZ" sz="3600" b="1" dirty="0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975C174B-24F4-B903-AC17-B9E1200185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9292" y="157470"/>
            <a:ext cx="607836" cy="607836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943FA147-F122-820A-D8C7-8AB80F66A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840416" y="427738"/>
            <a:ext cx="989900" cy="989900"/>
          </a:xfrm>
          <a:prstGeom prst="rect">
            <a:avLst/>
          </a:prstGeom>
        </p:spPr>
      </p:pic>
      <p:sp>
        <p:nvSpPr>
          <p:cNvPr id="2" name="Zástupný text 26">
            <a:extLst>
              <a:ext uri="{FF2B5EF4-FFF2-40B4-BE49-F238E27FC236}">
                <a16:creationId xmlns:a16="http://schemas.microsoft.com/office/drawing/2014/main" id="{E6D28D1A-F5CF-1833-5A54-8348B1D305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9151" y="2544704"/>
            <a:ext cx="10439400" cy="3084572"/>
          </a:xfrm>
          <a:prstGeom prst="rect">
            <a:avLst/>
          </a:prstGeom>
        </p:spPr>
        <p:txBody>
          <a:bodyPr>
            <a:normAutofit/>
          </a:bodyPr>
          <a:lstStyle>
            <a:lvl1pPr marL="285744" indent="-285744">
              <a:buFontTx/>
              <a:buBlip>
                <a:blip r:embed="rId6"/>
              </a:buBlip>
              <a:defRPr sz="1800">
                <a:latin typeface=""/>
              </a:defRPr>
            </a:lvl1pPr>
            <a:lvl2pPr marL="685783" indent="-228594">
              <a:buFontTx/>
              <a:buBlip>
                <a:blip r:embed="rId6"/>
              </a:buBlip>
              <a:defRPr sz="1800">
                <a:latin typeface=""/>
              </a:defRPr>
            </a:lvl2pPr>
            <a:lvl3pPr marL="1142971" indent="-228594">
              <a:buFontTx/>
              <a:buBlip>
                <a:blip r:embed="rId6"/>
              </a:buBlip>
              <a:defRPr sz="1800">
                <a:latin typeface=""/>
              </a:defRPr>
            </a:lvl3pPr>
            <a:lvl4pPr marL="1600160" indent="-228594">
              <a:buFontTx/>
              <a:buBlip>
                <a:blip r:embed="rId6"/>
              </a:buBlip>
              <a:defRPr sz="1800">
                <a:latin typeface=""/>
              </a:defRPr>
            </a:lvl4pPr>
            <a:lvl5pPr marL="2057349" indent="-228594">
              <a:buFontTx/>
              <a:buBlip>
                <a:blip r:embed="rId6"/>
              </a:buBlip>
              <a:defRPr sz="1800">
                <a:latin typeface=""/>
              </a:defRPr>
            </a:lvl5pPr>
          </a:lstStyle>
          <a:p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5271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8B554D64-2173-2CE0-E2A2-55EE1B7F88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016" y="6198748"/>
            <a:ext cx="2829085" cy="414338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cs-CZ" dirty="0"/>
              <a:t>Po kliknutí upravovat styly textu v předloze. můžete</a:t>
            </a:r>
          </a:p>
        </p:txBody>
      </p:sp>
      <p:sp>
        <p:nvSpPr>
          <p:cNvPr id="27" name="Zástupný text 28">
            <a:extLst>
              <a:ext uri="{FF2B5EF4-FFF2-40B4-BE49-F238E27FC236}">
                <a16:creationId xmlns:a16="http://schemas.microsoft.com/office/drawing/2014/main" id="{0758EF57-79FA-4727-29E9-DE9C56219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480253"/>
            <a:ext cx="3000375" cy="342901"/>
          </a:xfrm>
          <a:prstGeom prst="rect">
            <a:avLst/>
          </a:prstGeom>
          <a:solidFill>
            <a:srgbClr val="A9DA76"/>
          </a:solidFill>
        </p:spPr>
        <p:txBody>
          <a:bodyPr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Text sem</a:t>
            </a:r>
          </a:p>
        </p:txBody>
      </p:sp>
      <p:sp>
        <p:nvSpPr>
          <p:cNvPr id="28" name="Zástupný text 28">
            <a:extLst>
              <a:ext uri="{FF2B5EF4-FFF2-40B4-BE49-F238E27FC236}">
                <a16:creationId xmlns:a16="http://schemas.microsoft.com/office/drawing/2014/main" id="{2533FAC4-443E-D884-1B89-9706EB572D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" y="1137352"/>
            <a:ext cx="2228850" cy="342901"/>
          </a:xfrm>
          <a:prstGeom prst="rect">
            <a:avLst/>
          </a:prstGeom>
          <a:solidFill>
            <a:srgbClr val="FF4D44"/>
          </a:solidFill>
        </p:spPr>
        <p:txBody>
          <a:bodyPr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Text sem</a:t>
            </a:r>
          </a:p>
        </p:txBody>
      </p:sp>
    </p:spTree>
    <p:extLst>
      <p:ext uri="{BB962C8B-B14F-4D97-AF65-F5344CB8AC3E}">
        <p14:creationId xmlns:p14="http://schemas.microsoft.com/office/powerpoint/2010/main" val="426989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obrázku 16">
            <a:extLst>
              <a:ext uri="{FF2B5EF4-FFF2-40B4-BE49-F238E27FC236}">
                <a16:creationId xmlns:a16="http://schemas.microsoft.com/office/drawing/2014/main" id="{5B6A0C27-7647-FB07-47FA-C498723542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95788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text 15">
            <a:extLst>
              <a:ext uri="{FF2B5EF4-FFF2-40B4-BE49-F238E27FC236}">
                <a16:creationId xmlns:a16="http://schemas.microsoft.com/office/drawing/2014/main" id="{C28EA2E0-AED9-1F08-0524-419ABD00D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016" y="6198748"/>
            <a:ext cx="2829085" cy="414338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cs-CZ" dirty="0"/>
              <a:t>Po kliknutí upravovat styly textu v předloze. můžete</a:t>
            </a:r>
          </a:p>
        </p:txBody>
      </p:sp>
      <p:sp>
        <p:nvSpPr>
          <p:cNvPr id="20" name="Zástupný text 28">
            <a:extLst>
              <a:ext uri="{FF2B5EF4-FFF2-40B4-BE49-F238E27FC236}">
                <a16:creationId xmlns:a16="http://schemas.microsoft.com/office/drawing/2014/main" id="{E49132F7-74B6-2A04-1871-92BD08439A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480253"/>
            <a:ext cx="3000375" cy="342901"/>
          </a:xfrm>
          <a:prstGeom prst="rect">
            <a:avLst/>
          </a:prstGeom>
          <a:solidFill>
            <a:srgbClr val="A9DA76"/>
          </a:solidFill>
        </p:spPr>
        <p:txBody>
          <a:bodyPr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Text sem</a:t>
            </a:r>
          </a:p>
        </p:txBody>
      </p:sp>
      <p:sp>
        <p:nvSpPr>
          <p:cNvPr id="21" name="Zástupný text 28">
            <a:extLst>
              <a:ext uri="{FF2B5EF4-FFF2-40B4-BE49-F238E27FC236}">
                <a16:creationId xmlns:a16="http://schemas.microsoft.com/office/drawing/2014/main" id="{85428E27-967C-8BA0-8AF6-58818BE280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" y="1137352"/>
            <a:ext cx="2228850" cy="342901"/>
          </a:xfrm>
          <a:prstGeom prst="rect">
            <a:avLst/>
          </a:prstGeom>
          <a:solidFill>
            <a:srgbClr val="FF4D44"/>
          </a:solidFill>
        </p:spPr>
        <p:txBody>
          <a:bodyPr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Text sem</a:t>
            </a:r>
          </a:p>
        </p:txBody>
      </p:sp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E5E88314-9CE6-A539-3BA7-8BEA68C2C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9292" y="157470"/>
            <a:ext cx="607836" cy="607836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63E87851-7672-9DF4-9B54-40D965B873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840416" y="427738"/>
            <a:ext cx="989900" cy="98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32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12" Type="http://schemas.openxmlformats.org/officeDocument/2006/relationships/image" Target="../media/image6.sv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.sv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theme" Target="../theme/theme5.xml"/><Relationship Id="rId9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theme" Target="../theme/them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ek 24">
            <a:extLst>
              <a:ext uri="{FF2B5EF4-FFF2-40B4-BE49-F238E27FC236}">
                <a16:creationId xmlns:a16="http://schemas.microsoft.com/office/drawing/2014/main" id="{118243A5-D2E3-EEA8-D292-4EC423B1EC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427" y="-454127"/>
            <a:ext cx="6098796" cy="4665579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37FCA10D-BA20-14DA-71C9-F803ED8678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61" y="3840233"/>
            <a:ext cx="2450152" cy="649290"/>
          </a:xfrm>
          <a:prstGeom prst="rect">
            <a:avLst/>
          </a:prstGeom>
        </p:spPr>
      </p:pic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F24C6242-59F0-9639-5B46-53DDB2F9D456}"/>
              </a:ext>
            </a:extLst>
          </p:cNvPr>
          <p:cNvCxnSpPr>
            <a:cxnSpLocks/>
          </p:cNvCxnSpPr>
          <p:nvPr/>
        </p:nvCxnSpPr>
        <p:spPr>
          <a:xfrm>
            <a:off x="-14285" y="5725618"/>
            <a:ext cx="662940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02808F1B-FE8F-CAEA-E151-800E26DE785B}"/>
              </a:ext>
            </a:extLst>
          </p:cNvPr>
          <p:cNvCxnSpPr>
            <a:cxnSpLocks/>
          </p:cNvCxnSpPr>
          <p:nvPr/>
        </p:nvCxnSpPr>
        <p:spPr>
          <a:xfrm>
            <a:off x="7786438" y="5725618"/>
            <a:ext cx="4405575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00714B96-F485-48FA-B6B9-205DEFFC29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199056" y="-676496"/>
            <a:ext cx="2951703" cy="2951702"/>
          </a:xfrm>
          <a:prstGeom prst="rect">
            <a:avLst/>
          </a:prstGeom>
        </p:spPr>
      </p:pic>
      <p:pic>
        <p:nvPicPr>
          <p:cNvPr id="30" name="Grafický objekt 29">
            <a:extLst>
              <a:ext uri="{FF2B5EF4-FFF2-40B4-BE49-F238E27FC236}">
                <a16:creationId xmlns:a16="http://schemas.microsoft.com/office/drawing/2014/main" id="{FECA3228-F0AD-EAE4-657F-43612BC379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943855" y="-752288"/>
            <a:ext cx="195262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6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54" r:id="rId7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2" indent="-228572" algn="l" defTabSz="914286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2804" kern="1200">
          <a:solidFill>
            <a:schemeClr val="tx1"/>
          </a:solidFill>
          <a:latin typeface="+mn-lt"/>
          <a:ea typeface="+mn-ea"/>
          <a:cs typeface="+mn-cs"/>
        </a:defRPr>
      </a:lvl1pPr>
      <a:lvl2pPr marL="685719" indent="-228572" algn="l" defTabSz="914286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1" indent="-228572" algn="l" defTabSz="914286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4" indent="-228572" algn="l" defTabSz="914286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2" indent="-228572" algn="l" defTabSz="914286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4" indent="-228572" algn="l" defTabSz="914286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2" indent="-228572" algn="l" defTabSz="914286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8" indent="-228572" algn="l" defTabSz="914286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6" indent="-228572" algn="l" defTabSz="914286" rtl="0" eaLnBrk="1" latinLnBrk="0" hangingPunct="1">
        <a:lnSpc>
          <a:spcPct val="90000"/>
        </a:lnSpc>
        <a:spcBef>
          <a:spcPts val="503"/>
        </a:spcBef>
        <a:buFont typeface="Arial" panose="020B0604020202020204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8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8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8" algn="l" defTabSz="91428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6" algn="l" defTabSz="91428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1" algn="l" defTabSz="91428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42F5420C-7B9E-9203-4284-01D56E956E6C}"/>
              </a:ext>
            </a:extLst>
          </p:cNvPr>
          <p:cNvCxnSpPr>
            <a:cxnSpLocks/>
          </p:cNvCxnSpPr>
          <p:nvPr/>
        </p:nvCxnSpPr>
        <p:spPr>
          <a:xfrm>
            <a:off x="4037906" y="6391629"/>
            <a:ext cx="536895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5DB9A48F-4D5C-9C15-F052-4AFE8A9A8CEF}"/>
              </a:ext>
            </a:extLst>
          </p:cNvPr>
          <p:cNvCxnSpPr>
            <a:cxnSpLocks/>
          </p:cNvCxnSpPr>
          <p:nvPr/>
        </p:nvCxnSpPr>
        <p:spPr>
          <a:xfrm>
            <a:off x="11610364" y="6391629"/>
            <a:ext cx="58163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B4B9C7A-B7A3-A110-F69C-2609D838D3CC}"/>
              </a:ext>
            </a:extLst>
          </p:cNvPr>
          <p:cNvSpPr txBox="1"/>
          <p:nvPr/>
        </p:nvSpPr>
        <p:spPr>
          <a:xfrm>
            <a:off x="6575761" y="6376628"/>
            <a:ext cx="2850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algn="r" rtl="0"/>
            <a:r>
              <a:rPr lang="cs-CZ" sz="1000" i="0" u="none" strike="noStrike" baseline="30000" dirty="0">
                <a:solidFill>
                  <a:srgbClr val="3C3C3B"/>
                </a:solidFill>
                <a:latin typeface="Ubuntu" panose="020B0504030602030204" pitchFamily="34" charset="0"/>
              </a:rPr>
              <a:t>Nerudova 60/41, 787 01 Šumperk           </a:t>
            </a:r>
            <a:r>
              <a:rPr lang="cs-CZ" sz="1000" b="1" i="0" strike="noStrike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www.nemocnicesumperk.cz</a:t>
            </a:r>
            <a:endParaRPr lang="sk-SK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04DCB2CD-F55A-F431-FF90-C366646FFA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960" y="6160408"/>
            <a:ext cx="1744664" cy="462441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A2752FB-4B4D-4705-37C8-4F2AB1AB39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49292" y="157470"/>
            <a:ext cx="607836" cy="607836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B3B99A98-6866-5762-0923-A6500D5890D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9840416" y="427738"/>
            <a:ext cx="989900" cy="98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5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D0DB9D8D-8C0B-381C-0860-B2E2F53C87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6320452"/>
            <a:ext cx="609600" cy="127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BC2BF87-CA91-61BB-E5A9-CFB36AC268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40" y="6340289"/>
            <a:ext cx="5384800" cy="12700"/>
          </a:xfrm>
          <a:prstGeom prst="rect">
            <a:avLst/>
          </a:prstGeom>
        </p:spPr>
      </p:pic>
      <p:sp>
        <p:nvSpPr>
          <p:cNvPr id="10" name="Zástupný text 26">
            <a:extLst>
              <a:ext uri="{FF2B5EF4-FFF2-40B4-BE49-F238E27FC236}">
                <a16:creationId xmlns:a16="http://schemas.microsoft.com/office/drawing/2014/main" id="{2A3A12DA-09B6-02D4-3776-85D37BA2BDD3}"/>
              </a:ext>
            </a:extLst>
          </p:cNvPr>
          <p:cNvSpPr txBox="1">
            <a:spLocks/>
          </p:cNvSpPr>
          <p:nvPr userDrawn="1"/>
        </p:nvSpPr>
        <p:spPr>
          <a:xfrm>
            <a:off x="4007953" y="6346646"/>
            <a:ext cx="6724651" cy="239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>
                <a:solidFill>
                  <a:srgbClr val="3C3C3B"/>
                </a:solidFill>
                <a:latin typeface="Ubuntu" panose="020B0504030602030204" pitchFamily="34" charset="0"/>
              </a:rPr>
              <a:t>Nerudova 640/41, 787 01 Šumperk           </a:t>
            </a:r>
            <a:r>
              <a:rPr lang="cs-CZ" sz="1000" b="1" dirty="0" err="1">
                <a:solidFill>
                  <a:srgbClr val="404040"/>
                </a:solidFill>
                <a:latin typeface="Ubuntu" panose="020B0504030602030204" pitchFamily="34" charset="0"/>
              </a:rPr>
              <a:t>www.nemocnicesumperk.cz</a:t>
            </a:r>
            <a:r>
              <a:rPr lang="cs-CZ" sz="1000" dirty="0">
                <a:solidFill>
                  <a:srgbClr val="000000"/>
                </a:solidFill>
                <a:latin typeface="Ubuntu" panose="020B0504030602030204" pitchFamily="34" charset="0"/>
              </a:rPr>
              <a:t>​</a:t>
            </a:r>
            <a:endParaRPr lang="cs-CZ" sz="1000" dirty="0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5A002526-DB2A-AA72-ECCC-2C93D7D5ED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800" y="2620962"/>
            <a:ext cx="6108700" cy="4673600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C98C890-B49D-3CDE-D3EC-2C734CDBE98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00" y="-110152"/>
            <a:ext cx="1016000" cy="127000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6E034375-9010-7F3C-5229-CD6EAD03BD1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12" y="6021205"/>
            <a:ext cx="21082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8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5CA24C7D-3454-8B3C-E365-D0F07B696714}"/>
              </a:ext>
            </a:extLst>
          </p:cNvPr>
          <p:cNvCxnSpPr>
            <a:cxnSpLocks/>
          </p:cNvCxnSpPr>
          <p:nvPr userDrawn="1"/>
        </p:nvCxnSpPr>
        <p:spPr>
          <a:xfrm>
            <a:off x="4037906" y="6391629"/>
            <a:ext cx="536895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1D429F68-5355-8D7F-980D-4D2FF02EEF10}"/>
              </a:ext>
            </a:extLst>
          </p:cNvPr>
          <p:cNvCxnSpPr>
            <a:cxnSpLocks/>
          </p:cNvCxnSpPr>
          <p:nvPr userDrawn="1"/>
        </p:nvCxnSpPr>
        <p:spPr>
          <a:xfrm>
            <a:off x="11610364" y="6391629"/>
            <a:ext cx="58163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C6E5821-B516-DF84-DBD1-818BCFA3454D}"/>
              </a:ext>
            </a:extLst>
          </p:cNvPr>
          <p:cNvSpPr txBox="1"/>
          <p:nvPr userDrawn="1"/>
        </p:nvSpPr>
        <p:spPr>
          <a:xfrm>
            <a:off x="6556400" y="6396745"/>
            <a:ext cx="2850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algn="r" rtl="0"/>
            <a:r>
              <a:rPr lang="cs-CZ" sz="1000" i="0" u="none" strike="noStrike" baseline="30000" dirty="0">
                <a:solidFill>
                  <a:srgbClr val="3C3C3B"/>
                </a:solidFill>
                <a:latin typeface="Ubuntu" panose="020B0504030602030204" pitchFamily="34" charset="0"/>
              </a:rPr>
              <a:t>Nerudova 640/41, 787 01 Šumperk           </a:t>
            </a:r>
            <a:r>
              <a:rPr lang="cs-CZ" sz="1000" b="1" i="0" strike="noStrike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www.nemocnicesumperk.cz</a:t>
            </a:r>
            <a:endParaRPr lang="sk-SK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CC0059B-13A7-057B-39C8-BC6701AD9A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833" y="6140493"/>
            <a:ext cx="1899557" cy="50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1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ázek 24">
            <a:extLst>
              <a:ext uri="{FF2B5EF4-FFF2-40B4-BE49-F238E27FC236}">
                <a16:creationId xmlns:a16="http://schemas.microsoft.com/office/drawing/2014/main" id="{118243A5-D2E3-EEA8-D292-4EC423B1EC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425" y="-454127"/>
            <a:ext cx="6098796" cy="4665579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37FCA10D-BA20-14DA-71C9-F803ED86788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61" y="3840233"/>
            <a:ext cx="2450152" cy="649290"/>
          </a:xfrm>
          <a:prstGeom prst="rect">
            <a:avLst/>
          </a:prstGeom>
        </p:spPr>
      </p:pic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F24C6242-59F0-9639-5B46-53DDB2F9D456}"/>
              </a:ext>
            </a:extLst>
          </p:cNvPr>
          <p:cNvCxnSpPr>
            <a:cxnSpLocks/>
          </p:cNvCxnSpPr>
          <p:nvPr userDrawn="1"/>
        </p:nvCxnSpPr>
        <p:spPr>
          <a:xfrm>
            <a:off x="-14288" y="5725618"/>
            <a:ext cx="662940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02808F1B-FE8F-CAEA-E151-800E26DE785B}"/>
              </a:ext>
            </a:extLst>
          </p:cNvPr>
          <p:cNvCxnSpPr>
            <a:cxnSpLocks/>
          </p:cNvCxnSpPr>
          <p:nvPr userDrawn="1"/>
        </p:nvCxnSpPr>
        <p:spPr>
          <a:xfrm>
            <a:off x="7786425" y="5725618"/>
            <a:ext cx="4405575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00714B96-F485-48FA-B6B9-205DEFFC295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199056" y="-676496"/>
            <a:ext cx="2951702" cy="2951702"/>
          </a:xfrm>
          <a:prstGeom prst="rect">
            <a:avLst/>
          </a:prstGeom>
        </p:spPr>
      </p:pic>
      <p:pic>
        <p:nvPicPr>
          <p:cNvPr id="30" name="Grafický objekt 29">
            <a:extLst>
              <a:ext uri="{FF2B5EF4-FFF2-40B4-BE49-F238E27FC236}">
                <a16:creationId xmlns:a16="http://schemas.microsoft.com/office/drawing/2014/main" id="{FECA3228-F0AD-EAE4-657F-43612BC3797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943848" y="-752288"/>
            <a:ext cx="195262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9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0B8AE848-3882-706D-F9E4-7971746F5C0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5375"/>
            <a:ext cx="4673600" cy="12700"/>
          </a:xfrm>
          <a:prstGeom prst="rect">
            <a:avLst/>
          </a:prstGeom>
        </p:spPr>
      </p:pic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BC613B86-839E-F6E3-5854-728E0D4260B1}"/>
              </a:ext>
            </a:extLst>
          </p:cNvPr>
          <p:cNvCxnSpPr>
            <a:cxnSpLocks/>
          </p:cNvCxnSpPr>
          <p:nvPr userDrawn="1"/>
        </p:nvCxnSpPr>
        <p:spPr>
          <a:xfrm>
            <a:off x="4037906" y="6391629"/>
            <a:ext cx="536895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EFB88177-7728-877E-35FF-7AC76BF343F4}"/>
              </a:ext>
            </a:extLst>
          </p:cNvPr>
          <p:cNvCxnSpPr>
            <a:cxnSpLocks/>
          </p:cNvCxnSpPr>
          <p:nvPr userDrawn="1"/>
        </p:nvCxnSpPr>
        <p:spPr>
          <a:xfrm>
            <a:off x="11610364" y="6391629"/>
            <a:ext cx="58163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A12554D3-0F31-D0CA-A18E-5FB5826ED33A}"/>
              </a:ext>
            </a:extLst>
          </p:cNvPr>
          <p:cNvSpPr txBox="1"/>
          <p:nvPr userDrawn="1"/>
        </p:nvSpPr>
        <p:spPr>
          <a:xfrm>
            <a:off x="6556400" y="6391629"/>
            <a:ext cx="2850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algn="r" rtl="0"/>
            <a:r>
              <a:rPr lang="cs-CZ" sz="1000" i="0" u="none" strike="noStrike" baseline="30000" dirty="0">
                <a:solidFill>
                  <a:srgbClr val="3C3C3B"/>
                </a:solidFill>
                <a:latin typeface="Ubuntu" panose="020B0504030602030204" pitchFamily="34" charset="0"/>
              </a:rPr>
              <a:t>Nerudova 640/41, 787 01 Šumperk           </a:t>
            </a:r>
            <a:r>
              <a:rPr lang="cs-CZ" sz="1000" b="1" i="0" strike="noStrike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www.nemocnicesumperk.cz</a:t>
            </a:r>
            <a:endParaRPr lang="sk-SK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DAE4C44B-2CE5-9438-5925-7026C19CB01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833" y="6140493"/>
            <a:ext cx="1899557" cy="503497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4C002B8E-1C21-1F82-577D-BEA4C28E62C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182" y="-168630"/>
            <a:ext cx="1016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7" r:id="rId2"/>
    <p:sldLayoutId id="2147483749" r:id="rId3"/>
    <p:sldLayoutId id="2147483751" r:id="rId4"/>
    <p:sldLayoutId id="21474837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ECC6BA8A-E61B-597C-73F7-715695B95342}"/>
              </a:ext>
            </a:extLst>
          </p:cNvPr>
          <p:cNvCxnSpPr>
            <a:cxnSpLocks/>
          </p:cNvCxnSpPr>
          <p:nvPr userDrawn="1"/>
        </p:nvCxnSpPr>
        <p:spPr>
          <a:xfrm>
            <a:off x="4037901" y="6391629"/>
            <a:ext cx="366776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E754E20A-B4BB-6166-DC13-33FA23D5FE42}"/>
              </a:ext>
            </a:extLst>
          </p:cNvPr>
          <p:cNvCxnSpPr>
            <a:cxnSpLocks/>
          </p:cNvCxnSpPr>
          <p:nvPr userDrawn="1"/>
        </p:nvCxnSpPr>
        <p:spPr>
          <a:xfrm>
            <a:off x="11610364" y="6391629"/>
            <a:ext cx="581637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4B046F9-159C-1C5C-78EB-BF85127AA4EC}"/>
              </a:ext>
            </a:extLst>
          </p:cNvPr>
          <p:cNvSpPr txBox="1"/>
          <p:nvPr userDrawn="1"/>
        </p:nvSpPr>
        <p:spPr>
          <a:xfrm>
            <a:off x="4899661" y="6369466"/>
            <a:ext cx="2850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algn="r" rtl="0"/>
            <a:r>
              <a:rPr lang="cs-CZ" sz="1000" i="0" u="none" strike="noStrike" baseline="30000" dirty="0">
                <a:solidFill>
                  <a:srgbClr val="3C3C3B"/>
                </a:solidFill>
                <a:latin typeface="Ubuntu" panose="020B0504030602030204" pitchFamily="34" charset="0"/>
              </a:rPr>
              <a:t>Nerudova 640/41, 787 01 Šumperk           </a:t>
            </a:r>
            <a:r>
              <a:rPr lang="cs-CZ" sz="1000" b="1" i="0" strike="noStrike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www.nemocnicesumperk.cz</a:t>
            </a:r>
            <a:endParaRPr lang="sk-SK" sz="1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29C28234-74FF-90B6-5311-E0C99E0B13D5}"/>
              </a:ext>
            </a:extLst>
          </p:cNvPr>
          <p:cNvCxnSpPr>
            <a:cxnSpLocks/>
          </p:cNvCxnSpPr>
          <p:nvPr userDrawn="1"/>
        </p:nvCxnSpPr>
        <p:spPr>
          <a:xfrm>
            <a:off x="0" y="2289412"/>
            <a:ext cx="10758488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8B4ACE7A-D275-9285-B54C-8153534935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19526" y="6122890"/>
            <a:ext cx="1209871" cy="4658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77DF9C7-7946-1D83-597B-15D3D398E0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754" y="6161375"/>
            <a:ext cx="1570498" cy="416182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992B8F06-D32A-523D-149D-E52A5FA804F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27207" y="-141260"/>
            <a:ext cx="1747949" cy="167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6855CCC2-41CE-6A64-991D-BD4FCA9CF227}"/>
              </a:ext>
            </a:extLst>
          </p:cNvPr>
          <p:cNvCxnSpPr>
            <a:cxnSpLocks/>
          </p:cNvCxnSpPr>
          <p:nvPr userDrawn="1"/>
        </p:nvCxnSpPr>
        <p:spPr>
          <a:xfrm>
            <a:off x="0" y="5108080"/>
            <a:ext cx="235591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CBBA446-D822-0FA1-25AA-99C7C40C5387}"/>
              </a:ext>
            </a:extLst>
          </p:cNvPr>
          <p:cNvCxnSpPr>
            <a:cxnSpLocks/>
          </p:cNvCxnSpPr>
          <p:nvPr userDrawn="1"/>
        </p:nvCxnSpPr>
        <p:spPr>
          <a:xfrm>
            <a:off x="2781303" y="5108080"/>
            <a:ext cx="639127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Obrázek 15">
            <a:extLst>
              <a:ext uri="{FF2B5EF4-FFF2-40B4-BE49-F238E27FC236}">
                <a16:creationId xmlns:a16="http://schemas.microsoft.com/office/drawing/2014/main" id="{53B80C6E-921C-99CA-9E14-ABE9090B90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697" y="3766161"/>
            <a:ext cx="3622033" cy="277085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DD3896A-1A41-FF39-4C16-EC21364270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09" y="4469809"/>
            <a:ext cx="1828783" cy="48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5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next.codexis.cz/evropska-legislativa/EU63388#L1" TargetMode="External"/><Relationship Id="rId3" Type="http://schemas.openxmlformats.org/officeDocument/2006/relationships/hyperlink" Target="https://next.codexis.cz/evropska-legislativa/EU17061?workspaceId=7dda1756-fea3-4290-8d5b-8c09921fe48f#L1" TargetMode="External"/><Relationship Id="rId7" Type="http://schemas.openxmlformats.org/officeDocument/2006/relationships/hyperlink" Target="https://next.codexis.cz/evropska-legislativa/EU6802#L1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next.codexis.cz/evropska-legislativa/EU6773#L1" TargetMode="External"/><Relationship Id="rId5" Type="http://schemas.openxmlformats.org/officeDocument/2006/relationships/hyperlink" Target="https://next.codexis.cz/evropska-legislativa/EU59838#L1" TargetMode="External"/><Relationship Id="rId4" Type="http://schemas.openxmlformats.org/officeDocument/2006/relationships/hyperlink" Target="https://next.codexis.cz/evropska-legislativa/EU7146?workspaceId=7dda1756-fea3-4290-8d5b-8c09921fe48f#L1" TargetMode="External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next.codexis.cz/legislativa/CR134633_2022_12_22?dokumentVyraz=instrukt%C3%A1%C5%BE&amp;pravyPanel=nalezy&amp;hash=match-0#L451" TargetMode="External"/><Relationship Id="rId2" Type="http://schemas.openxmlformats.org/officeDocument/2006/relationships/hyperlink" Target="https://next.codexis.cz/legislativa/CR134633_2022_12_22?dokumentVyraz=instrukt%C3%A1%C5%BE&amp;pravyPanel=nalezy&amp;hash=match-0#L448" TargetMode="Externa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next.codexis.cz/legislativa/CR134633#L411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75.jpeg"/><Relationship Id="rId7" Type="http://schemas.openxmlformats.org/officeDocument/2006/relationships/image" Target="../media/image85.emf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4.jpeg"/><Relationship Id="rId11" Type="http://schemas.openxmlformats.org/officeDocument/2006/relationships/image" Target="../media/image89.png"/><Relationship Id="rId5" Type="http://schemas.openxmlformats.org/officeDocument/2006/relationships/image" Target="../media/image83.wmf"/><Relationship Id="rId10" Type="http://schemas.openxmlformats.org/officeDocument/2006/relationships/image" Target="../media/image88.png"/><Relationship Id="rId4" Type="http://schemas.openxmlformats.org/officeDocument/2006/relationships/image" Target="../media/image82.jpeg"/><Relationship Id="rId9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next.codexis.cz/evropska-legislativa/EU7146?workspaceId=7dda1756-fea3-4290-8d5b-8c09921fe48f#L1" TargetMode="External"/><Relationship Id="rId7" Type="http://schemas.openxmlformats.org/officeDocument/2006/relationships/hyperlink" Target="https://next.codexis.cz/evropska-legislativa/EU63388#L1" TargetMode="External"/><Relationship Id="rId2" Type="http://schemas.openxmlformats.org/officeDocument/2006/relationships/hyperlink" Target="https://next.codexis.cz/evropska-legislativa/EU17061?workspaceId=7dda1756-fea3-4290-8d5b-8c09921fe48f#L1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next.codexis.cz/evropska-legislativa/EU6802#L1" TargetMode="External"/><Relationship Id="rId5" Type="http://schemas.openxmlformats.org/officeDocument/2006/relationships/hyperlink" Target="https://next.codexis.cz/evropska-legislativa/EU6773#L1" TargetMode="External"/><Relationship Id="rId4" Type="http://schemas.openxmlformats.org/officeDocument/2006/relationships/hyperlink" Target="https://next.codexis.cz/evropska-legislativa/EU59838#L1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AF915885-D160-D811-1915-99A90A048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" y="1667603"/>
            <a:ext cx="10509956" cy="1448132"/>
          </a:xfrm>
        </p:spPr>
        <p:txBody>
          <a:bodyPr/>
          <a:lstStyle/>
          <a:p>
            <a:pPr algn="ctr"/>
            <a:r>
              <a:rPr lang="cs-CZ" b="1" dirty="0"/>
              <a:t>Zdravotnické prostředky</a:t>
            </a:r>
            <a:br>
              <a:rPr lang="cs-CZ" b="1" dirty="0"/>
            </a:br>
            <a:r>
              <a:rPr lang="cs-CZ" b="1" dirty="0"/>
              <a:t>Povinnosti poskytovatele zdravotních služeb</a:t>
            </a:r>
          </a:p>
        </p:txBody>
      </p:sp>
      <p:sp>
        <p:nvSpPr>
          <p:cNvPr id="10" name="Podnadpis 9">
            <a:extLst>
              <a:ext uri="{FF2B5EF4-FFF2-40B4-BE49-F238E27FC236}">
                <a16:creationId xmlns:a16="http://schemas.microsoft.com/office/drawing/2014/main" id="{A0AEA97D-5990-2C66-19C6-E08BCD236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12356"/>
            <a:ext cx="8534400" cy="1326444"/>
          </a:xfrm>
        </p:spPr>
        <p:txBody>
          <a:bodyPr/>
          <a:lstStyle/>
          <a:p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Ing. Martina Klimková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  <a:p>
            <a:endParaRPr lang="cs-CZ" dirty="0"/>
          </a:p>
          <a:p>
            <a:pPr algn="r"/>
            <a:r>
              <a:rPr lang="cs-CZ" sz="2000" dirty="0"/>
              <a:t>22.5.2023</a:t>
            </a:r>
          </a:p>
        </p:txBody>
      </p:sp>
    </p:spTree>
    <p:extLst>
      <p:ext uri="{BB962C8B-B14F-4D97-AF65-F5344CB8AC3E}">
        <p14:creationId xmlns:p14="http://schemas.microsoft.com/office/powerpoint/2010/main" val="198670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55" y="230022"/>
            <a:ext cx="10972800" cy="842423"/>
          </a:xfrm>
        </p:spPr>
        <p:txBody>
          <a:bodyPr/>
          <a:lstStyle/>
          <a:p>
            <a:r>
              <a:rPr lang="cs-CZ" dirty="0">
                <a:latin typeface="+mn-lt"/>
              </a:rPr>
              <a:t>Dokumentace při používání ZP - přehled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813691"/>
            <a:ext cx="11435645" cy="5497688"/>
          </a:xfrm>
        </p:spPr>
        <p:txBody>
          <a:bodyPr>
            <a:normAutofit fontScale="92500" lnSpcReduction="10000"/>
          </a:bodyPr>
          <a:lstStyle/>
          <a:p>
            <a:endParaRPr lang="cs-CZ" sz="3600" b="1" dirty="0"/>
          </a:p>
          <a:p>
            <a:r>
              <a:rPr lang="cs-CZ" sz="3600" b="1" dirty="0"/>
              <a:t> </a:t>
            </a:r>
            <a:r>
              <a:rPr lang="cs-CZ" sz="3600" b="1" u="sng" dirty="0">
                <a:solidFill>
                  <a:srgbClr val="0070C0"/>
                </a:solidFill>
              </a:rPr>
              <a:t>Centrální evidence zdravotnického zařízení</a:t>
            </a:r>
          </a:p>
          <a:p>
            <a:pPr marL="0" indent="0">
              <a:buNone/>
            </a:pPr>
            <a:endParaRPr lang="cs-CZ" sz="3600" b="1" dirty="0"/>
          </a:p>
          <a:p>
            <a:pPr lvl="1"/>
            <a:r>
              <a:rPr lang="cs-CZ" sz="2400" b="1" dirty="0">
                <a:solidFill>
                  <a:srgbClr val="000000"/>
                </a:solidFill>
                <a:latin typeface="var(--theme-font-family)"/>
              </a:rPr>
              <a:t> Povinná dokumentace u ZP se stanovenou instruktáží, BTK a stanovených měřidel</a:t>
            </a:r>
          </a:p>
          <a:p>
            <a:pPr marL="457189" lvl="1" indent="0">
              <a:buNone/>
            </a:pPr>
            <a:endParaRPr lang="cs-CZ" sz="2400" dirty="0">
              <a:solidFill>
                <a:srgbClr val="000000"/>
              </a:solidFill>
              <a:latin typeface="var(--theme-font-family)"/>
            </a:endParaRPr>
          </a:p>
          <a:p>
            <a:pPr lvl="1"/>
            <a:r>
              <a:rPr lang="cs-CZ" sz="2400" dirty="0">
                <a:solidFill>
                  <a:srgbClr val="000000"/>
                </a:solidFill>
                <a:latin typeface="var(--theme-font-family)"/>
              </a:rPr>
              <a:t> Servis - nastavení intervalů BTK, opravy, ověření, kalibrace…odpovědnost za dodržování podmínek servisu dle zákona</a:t>
            </a:r>
          </a:p>
          <a:p>
            <a:pPr lvl="1"/>
            <a:endParaRPr lang="cs-CZ" sz="2400" dirty="0">
              <a:solidFill>
                <a:srgbClr val="000000"/>
              </a:solidFill>
              <a:latin typeface="var(--theme-font-family)"/>
            </a:endParaRPr>
          </a:p>
          <a:p>
            <a:pPr lvl="1"/>
            <a:r>
              <a:rPr lang="cs-CZ" sz="2400" dirty="0">
                <a:solidFill>
                  <a:srgbClr val="000000"/>
                </a:solidFill>
                <a:latin typeface="var(--theme-font-family)"/>
              </a:rPr>
              <a:t> Prohlášení o shodě (CE) – identifikace, třída rizika (nemusí se zakládat, ale kontrola)</a:t>
            </a:r>
          </a:p>
          <a:p>
            <a:pPr lvl="1"/>
            <a:endParaRPr lang="cs-CZ" sz="2400" dirty="0">
              <a:solidFill>
                <a:srgbClr val="000000"/>
              </a:solidFill>
              <a:latin typeface="var(--theme-font-family)"/>
            </a:endParaRPr>
          </a:p>
          <a:p>
            <a:pPr lvl="1"/>
            <a:r>
              <a:rPr lang="cs-CZ" sz="2400" dirty="0">
                <a:solidFill>
                  <a:srgbClr val="000000"/>
                </a:solidFill>
                <a:latin typeface="var(--theme-font-family)"/>
              </a:rPr>
              <a:t> Protokol o instalaci přístroje </a:t>
            </a:r>
          </a:p>
          <a:p>
            <a:pPr marL="457189" lvl="1" indent="0">
              <a:buNone/>
            </a:pPr>
            <a:endParaRPr lang="cs-CZ" sz="2400" dirty="0">
              <a:solidFill>
                <a:srgbClr val="000000"/>
              </a:solidFill>
              <a:latin typeface="var(--theme-font-family)"/>
            </a:endParaRPr>
          </a:p>
          <a:p>
            <a:pPr lvl="1"/>
            <a:r>
              <a:rPr lang="cs-CZ" sz="2400" dirty="0">
                <a:solidFill>
                  <a:srgbClr val="000000"/>
                </a:solidFill>
                <a:latin typeface="var(--theme-font-family)"/>
              </a:rPr>
              <a:t> Kontrola dodání návodu k použití v českém jazyce (povinnost výrobce)</a:t>
            </a:r>
          </a:p>
          <a:p>
            <a:pPr lvl="1"/>
            <a:endParaRPr lang="cs-CZ" sz="2400" dirty="0">
              <a:solidFill>
                <a:srgbClr val="000000"/>
              </a:solidFill>
              <a:latin typeface="var(--theme-font-family)"/>
            </a:endParaRPr>
          </a:p>
          <a:p>
            <a:pPr lvl="1"/>
            <a:r>
              <a:rPr lang="cs-CZ" sz="2400" dirty="0">
                <a:solidFill>
                  <a:srgbClr val="000000"/>
                </a:solidFill>
                <a:latin typeface="var(--theme-font-family)"/>
              </a:rPr>
              <a:t> Evidence i ostatních měřidel, vč. předepsaných kontrol výrobcem  a intervalu kalibrace</a:t>
            </a:r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var(--theme-font-family)"/>
            </a:endParaRPr>
          </a:p>
          <a:p>
            <a:pPr marL="0" indent="0">
              <a:buNone/>
            </a:pPr>
            <a:endParaRPr lang="cs-CZ" sz="2200" dirty="0"/>
          </a:p>
          <a:p>
            <a:pPr algn="just"/>
            <a:endParaRPr lang="cs-CZ" sz="2000" b="0" i="0" dirty="0">
              <a:solidFill>
                <a:srgbClr val="000000"/>
              </a:solidFill>
              <a:effectLst/>
              <a:latin typeface="var(--theme-font-family)"/>
            </a:endParaRP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CCA126-9CC9-0E2A-8DD9-3F19C5604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096" y="-84668"/>
            <a:ext cx="1682845" cy="22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42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55" y="230022"/>
            <a:ext cx="10972800" cy="842423"/>
          </a:xfrm>
        </p:spPr>
        <p:txBody>
          <a:bodyPr/>
          <a:lstStyle/>
          <a:p>
            <a:r>
              <a:rPr lang="cs-CZ" sz="3200" dirty="0">
                <a:latin typeface="+mn-lt"/>
              </a:rPr>
              <a:t>Dokumentace při používání ZP - přehled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3510" y="801511"/>
            <a:ext cx="11390659" cy="323991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5600" b="1" dirty="0"/>
              <a:t> </a:t>
            </a:r>
            <a:r>
              <a:rPr lang="cs-CZ" sz="4000" b="1" u="sng" dirty="0">
                <a:solidFill>
                  <a:srgbClr val="0070C0"/>
                </a:solidFill>
              </a:rPr>
              <a:t>Centrální evidence zdravotnického zařízení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900" b="1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2900" dirty="0">
                <a:solidFill>
                  <a:srgbClr val="000000"/>
                </a:solidFill>
                <a:latin typeface="var(--theme-font-family)"/>
              </a:rPr>
              <a:t>UDI</a:t>
            </a:r>
          </a:p>
          <a:p>
            <a:pPr marL="457189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900" dirty="0">
                <a:solidFill>
                  <a:srgbClr val="000000"/>
                </a:solidFill>
                <a:latin typeface="var(--theme-font-family)"/>
              </a:rPr>
              <a:t>	</a:t>
            </a:r>
            <a:r>
              <a:rPr lang="cs-CZ" altLang="cs-CZ" sz="2300" b="1" dirty="0">
                <a:latin typeface="var(--theme-font-family)"/>
              </a:rPr>
              <a:t>375/2022 Sb. Zákon o zdravotnických prostředcích a diagnostických zdravotnických prostředcích in vitro</a:t>
            </a:r>
            <a:r>
              <a:rPr lang="cs-CZ" sz="2900" dirty="0">
                <a:solidFill>
                  <a:srgbClr val="000000"/>
                </a:solidFill>
                <a:latin typeface="var(--theme-font-family)"/>
              </a:rPr>
              <a:t>				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2900" dirty="0">
                <a:solidFill>
                  <a:srgbClr val="000000"/>
                </a:solidFill>
                <a:latin typeface="var(--theme-font-family)"/>
              </a:rPr>
              <a:t>Poskytovatel zdravotních služeb je povinen </a:t>
            </a:r>
            <a:r>
              <a:rPr lang="cs-CZ" sz="2900" u="sng" dirty="0">
                <a:solidFill>
                  <a:srgbClr val="000000"/>
                </a:solidFill>
                <a:latin typeface="var(--theme-font-family)"/>
              </a:rPr>
              <a:t>uchovávat</a:t>
            </a:r>
            <a:r>
              <a:rPr lang="cs-CZ" sz="2900" dirty="0">
                <a:solidFill>
                  <a:srgbClr val="000000"/>
                </a:solidFill>
                <a:latin typeface="var(--theme-font-family)"/>
              </a:rPr>
              <a:t> jedinečnou identifikaci prostředků, s výjimkou zdravotnických prostředků rizikové třídy I a diagnostických zdravotnických prostředků in vitro rizikové třídy A, které mu byly dodány. Tyto informace jsou poskytovatelé zdravotních služeb povinni </a:t>
            </a:r>
            <a:r>
              <a:rPr lang="cs-CZ" sz="2900" u="sng" dirty="0">
                <a:solidFill>
                  <a:srgbClr val="000000"/>
                </a:solidFill>
                <a:latin typeface="var(--theme-font-family)"/>
              </a:rPr>
              <a:t>na vyžádání předložit Ústavu</a:t>
            </a:r>
            <a:r>
              <a:rPr lang="cs-CZ" sz="2900" dirty="0">
                <a:solidFill>
                  <a:srgbClr val="000000"/>
                </a:solidFill>
                <a:latin typeface="var(--theme-font-family)"/>
              </a:rPr>
              <a:t>.</a:t>
            </a:r>
          </a:p>
          <a:p>
            <a:pPr marL="914377" lvl="2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2900" dirty="0">
              <a:solidFill>
                <a:srgbClr val="000000"/>
              </a:solidFill>
              <a:latin typeface="var(--theme-font-family)"/>
            </a:endParaRPr>
          </a:p>
          <a:p>
            <a:pPr marL="914377" lvl="2" indent="0">
              <a:buNone/>
            </a:pPr>
            <a:endParaRPr lang="cs-CZ" sz="2900" dirty="0">
              <a:solidFill>
                <a:srgbClr val="000000"/>
              </a:solidFill>
              <a:latin typeface="var(--theme-font-family)"/>
            </a:endParaRPr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var(--theme-font-family)"/>
            </a:endParaRPr>
          </a:p>
          <a:p>
            <a:pPr marL="0" indent="0">
              <a:buNone/>
            </a:pPr>
            <a:endParaRPr lang="cs-CZ" sz="2200" dirty="0"/>
          </a:p>
          <a:p>
            <a:pPr algn="just"/>
            <a:endParaRPr lang="cs-CZ" sz="2000" b="0" i="0" dirty="0">
              <a:solidFill>
                <a:srgbClr val="000000"/>
              </a:solidFill>
              <a:effectLst/>
              <a:latin typeface="var(--theme-font-family)"/>
            </a:endParaRP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2" name="Zástupný text 12">
            <a:extLst>
              <a:ext uri="{FF2B5EF4-FFF2-40B4-BE49-F238E27FC236}">
                <a16:creationId xmlns:a16="http://schemas.microsoft.com/office/drawing/2014/main" id="{7C92C2DB-922C-5719-3A66-E158567A18D0}"/>
              </a:ext>
            </a:extLst>
          </p:cNvPr>
          <p:cNvSpPr txBox="1">
            <a:spLocks/>
          </p:cNvSpPr>
          <p:nvPr/>
        </p:nvSpPr>
        <p:spPr>
          <a:xfrm>
            <a:off x="146755" y="4334933"/>
            <a:ext cx="11785601" cy="220133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 fontScale="47500" lnSpcReduction="20000"/>
          </a:bodyPr>
          <a:lstStyle>
            <a:lvl1pPr marL="285744" indent="-28574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1pPr>
            <a:lvl2pPr marL="685783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2pPr>
            <a:lvl3pPr marL="1142971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3pPr>
            <a:lvl4pPr marL="1600160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4pPr>
            <a:lvl5pPr marL="2057349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400" dirty="0"/>
          </a:p>
          <a:p>
            <a:r>
              <a:rPr lang="cs-CZ" sz="2900" b="1" dirty="0">
                <a:solidFill>
                  <a:srgbClr val="000000"/>
                </a:solidFill>
                <a:latin typeface="-apple-system"/>
              </a:rPr>
              <a:t>Nařízení Evropského parlamentu a Rady (EU) 2017/745 </a:t>
            </a:r>
          </a:p>
          <a:p>
            <a:pPr marL="0" indent="0">
              <a:buFontTx/>
              <a:buNone/>
            </a:pPr>
            <a:endParaRPr lang="cs-CZ" sz="2900" dirty="0"/>
          </a:p>
          <a:p>
            <a:pPr algn="just"/>
            <a:r>
              <a:rPr lang="cs-CZ" sz="2900" dirty="0">
                <a:solidFill>
                  <a:srgbClr val="000000"/>
                </a:solidFill>
                <a:latin typeface="var(--theme-font-family)"/>
              </a:rPr>
              <a:t>Zdravotnická zařízení ukládají a uchovávají, pokud možno v elektronické podobě, jedinečnou identifikaci prostředků, které dodaly nebo které jim byly dodány, jestliže dané prostředky patří k </a:t>
            </a:r>
            <a:r>
              <a:rPr lang="cs-CZ" sz="2900" dirty="0" err="1">
                <a:solidFill>
                  <a:srgbClr val="000000"/>
                </a:solidFill>
                <a:latin typeface="var(--theme-font-family)"/>
              </a:rPr>
              <a:t>implantabilním</a:t>
            </a:r>
            <a:r>
              <a:rPr lang="cs-CZ" sz="2900" dirty="0">
                <a:solidFill>
                  <a:srgbClr val="000000"/>
                </a:solidFill>
                <a:latin typeface="var(--theme-font-family)"/>
              </a:rPr>
              <a:t> prostředkům třídy III.</a:t>
            </a:r>
            <a:endParaRPr lang="cs-CZ" sz="2900" dirty="0">
              <a:solidFill>
                <a:srgbClr val="000000"/>
              </a:solidFill>
              <a:latin typeface="-apple-system"/>
            </a:endParaRPr>
          </a:p>
          <a:p>
            <a:pPr algn="just"/>
            <a:r>
              <a:rPr lang="cs-CZ" sz="2900" dirty="0">
                <a:solidFill>
                  <a:srgbClr val="000000"/>
                </a:solidFill>
                <a:latin typeface="var(--theme-font-family)"/>
              </a:rPr>
              <a:t>U prostředků jiných, než jsou </a:t>
            </a:r>
            <a:r>
              <a:rPr lang="cs-CZ" sz="2900" dirty="0" err="1">
                <a:solidFill>
                  <a:srgbClr val="000000"/>
                </a:solidFill>
                <a:latin typeface="var(--theme-font-family)"/>
              </a:rPr>
              <a:t>implantabilní</a:t>
            </a:r>
            <a:r>
              <a:rPr lang="cs-CZ" sz="2900" dirty="0">
                <a:solidFill>
                  <a:srgbClr val="000000"/>
                </a:solidFill>
                <a:latin typeface="var(--theme-font-family)"/>
              </a:rPr>
              <a:t> prostředky třídy III, členské státy vyzvou zdravotnická zařízení, aby ukládala a uchovávala, pokud možno v elektronické podobě, jedinečnou identifikaci prostředků, které jim byly dodány, a mohou to od nich i vyžadovat.</a:t>
            </a:r>
            <a:endParaRPr lang="cs-CZ" sz="2900" dirty="0">
              <a:solidFill>
                <a:srgbClr val="000000"/>
              </a:solidFill>
              <a:latin typeface="-apple-system"/>
            </a:endParaRPr>
          </a:p>
          <a:p>
            <a:pPr algn="just"/>
            <a:r>
              <a:rPr lang="cs-CZ" sz="2900" dirty="0">
                <a:solidFill>
                  <a:srgbClr val="000000"/>
                </a:solidFill>
                <a:latin typeface="var(--theme-font-family)"/>
              </a:rPr>
              <a:t>Členské státy vyzvou zdravotnické pracovníky, aby ukládali a uchovávali, pokud možno v elektronické podobě, nejlépe elektronickými prostředky, jedinečnou identifikaci prostředků, které jim byly dodány, a mohou to od nich i vyžadovat.</a:t>
            </a:r>
            <a:endParaRPr lang="cs-CZ" sz="2900" dirty="0">
              <a:solidFill>
                <a:srgbClr val="000000"/>
              </a:solidFill>
              <a:latin typeface="-apple-system"/>
            </a:endParaRPr>
          </a:p>
          <a:p>
            <a:pPr marL="457189" lvl="1" indent="0">
              <a:buFontTx/>
              <a:buNone/>
            </a:pPr>
            <a:endParaRPr lang="cs-CZ" sz="2400" b="1" dirty="0"/>
          </a:p>
          <a:p>
            <a:pPr marL="457189" lvl="1" indent="0">
              <a:buFontTx/>
              <a:buNone/>
            </a:pPr>
            <a:endParaRPr lang="cs-CZ" sz="2400" b="1" dirty="0"/>
          </a:p>
          <a:p>
            <a:pPr marL="457189" lvl="1" indent="0">
              <a:buFontTx/>
              <a:buNone/>
            </a:pPr>
            <a:endParaRPr lang="cs-CZ" sz="2400" dirty="0"/>
          </a:p>
          <a:p>
            <a:endParaRPr lang="cs-CZ" sz="2400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1141DAF5-4133-F11A-A03F-FF78B1C8A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755" y="-16820"/>
            <a:ext cx="110608" cy="67710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r(--theme-font-family)"/>
              </a:rPr>
              <a:t>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b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266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995D60-623D-0522-956C-C8F368C79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Prodloužení přechodného období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6AF357-A77A-3B80-68E5-28A22E099911}"/>
              </a:ext>
            </a:extLst>
          </p:cNvPr>
          <p:cNvSpPr txBox="1"/>
          <p:nvPr/>
        </p:nvSpPr>
        <p:spPr>
          <a:xfrm>
            <a:off x="716437" y="2277194"/>
            <a:ext cx="1095740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Přechodné období se prodlužuje </a:t>
            </a:r>
            <a:r>
              <a:rPr lang="cs-CZ" sz="2400" b="1" dirty="0"/>
              <a:t>od 26. května 2024 do 31. prosince 2027 </a:t>
            </a:r>
          </a:p>
          <a:p>
            <a:r>
              <a:rPr lang="cs-CZ" sz="2400" dirty="0"/>
              <a:t>pro prostředky </a:t>
            </a:r>
            <a:r>
              <a:rPr lang="cs-CZ" sz="2400" b="1" dirty="0"/>
              <a:t>s vyšším rizikem </a:t>
            </a:r>
            <a:r>
              <a:rPr lang="cs-CZ" sz="2400" dirty="0"/>
              <a:t>(</a:t>
            </a:r>
            <a:r>
              <a:rPr lang="cs-CZ" sz="2400" dirty="0" err="1"/>
              <a:t>implantabilní</a:t>
            </a:r>
            <a:r>
              <a:rPr lang="cs-CZ" sz="2400" dirty="0"/>
              <a:t> prostředky třídy III a třídy </a:t>
            </a:r>
            <a:r>
              <a:rPr lang="cs-CZ" sz="2400" dirty="0" err="1"/>
              <a:t>IIb</a:t>
            </a:r>
            <a:r>
              <a:rPr lang="cs-CZ" sz="2400" dirty="0"/>
              <a:t> s výjimkou některých prostředků, pro které nařízení MDR poskytuje výjimky, protože tyto prostředky jsou považovány za prostředky založené na dobře zavedených technologiích) </a:t>
            </a:r>
          </a:p>
          <a:p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a do </a:t>
            </a:r>
            <a:r>
              <a:rPr lang="cs-CZ" sz="2400" b="1" dirty="0"/>
              <a:t>31. prosince 2028 </a:t>
            </a:r>
            <a:r>
              <a:rPr lang="cs-CZ" sz="2400" dirty="0"/>
              <a:t>pro prostředky </a:t>
            </a:r>
            <a:r>
              <a:rPr lang="cs-CZ" sz="2400" b="1" dirty="0"/>
              <a:t>se středním a nižším rizikem </a:t>
            </a:r>
            <a:r>
              <a:rPr lang="cs-CZ" sz="2400" dirty="0"/>
              <a:t>(ostatní prostředky třídy </a:t>
            </a:r>
            <a:r>
              <a:rPr lang="cs-CZ" sz="2400" dirty="0" err="1"/>
              <a:t>IIb</a:t>
            </a:r>
            <a:r>
              <a:rPr lang="cs-CZ" sz="2400" dirty="0"/>
              <a:t> a prostředky třídy </a:t>
            </a:r>
            <a:r>
              <a:rPr lang="cs-CZ" sz="2400" dirty="0" err="1"/>
              <a:t>IIa</a:t>
            </a:r>
            <a:r>
              <a:rPr lang="cs-CZ" sz="2400" dirty="0"/>
              <a:t>, třídy </a:t>
            </a:r>
            <a:r>
              <a:rPr lang="cs-CZ" sz="2400" dirty="0" err="1"/>
              <a:t>Im</a:t>
            </a:r>
            <a:r>
              <a:rPr lang="cs-CZ" sz="2400" dirty="0"/>
              <a:t>, </a:t>
            </a:r>
            <a:r>
              <a:rPr lang="cs-CZ" sz="2400" dirty="0" err="1"/>
              <a:t>Is</a:t>
            </a:r>
            <a:r>
              <a:rPr lang="cs-CZ" sz="2400" dirty="0"/>
              <a:t> a Ir).</a:t>
            </a:r>
          </a:p>
        </p:txBody>
      </p:sp>
    </p:spTree>
    <p:extLst>
      <p:ext uri="{BB962C8B-B14F-4D97-AF65-F5344CB8AC3E}">
        <p14:creationId xmlns:p14="http://schemas.microsoft.com/office/powerpoint/2010/main" val="4096908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55" y="230022"/>
            <a:ext cx="10972800" cy="655013"/>
          </a:xfrm>
        </p:spPr>
        <p:txBody>
          <a:bodyPr/>
          <a:lstStyle/>
          <a:p>
            <a:pPr algn="ctr"/>
            <a:r>
              <a:rPr lang="cs-CZ" sz="3200" dirty="0">
                <a:latin typeface="+mn-lt"/>
              </a:rPr>
              <a:t>UDI – jak na to?</a:t>
            </a:r>
          </a:p>
        </p:txBody>
      </p:sp>
      <p:sp>
        <p:nvSpPr>
          <p:cNvPr id="8" name="Zástupný text 12">
            <a:extLst>
              <a:ext uri="{FF2B5EF4-FFF2-40B4-BE49-F238E27FC236}">
                <a16:creationId xmlns:a16="http://schemas.microsoft.com/office/drawing/2014/main" id="{10405EFE-2A57-FE97-3CDC-5DB0656F6774}"/>
              </a:ext>
            </a:extLst>
          </p:cNvPr>
          <p:cNvSpPr txBox="1">
            <a:spLocks/>
          </p:cNvSpPr>
          <p:nvPr/>
        </p:nvSpPr>
        <p:spPr>
          <a:xfrm>
            <a:off x="-43040" y="3534927"/>
            <a:ext cx="3906127" cy="34865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85744" indent="-28574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1pPr>
            <a:lvl2pPr marL="685783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2pPr>
            <a:lvl3pPr marL="1142971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3pPr>
            <a:lvl4pPr marL="1600160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4pPr>
            <a:lvl5pPr marL="2057349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800" b="1" dirty="0"/>
              <a:t>https://www.hartmann.info/cs-cz/novinky/l/cz/casopis-insight/pozor-mdr-se-opravdu-tyka-i-poskytovatelu-pece</a:t>
            </a:r>
          </a:p>
          <a:p>
            <a:pPr lvl="2"/>
            <a:endParaRPr lang="cs-CZ" sz="2900" dirty="0">
              <a:solidFill>
                <a:srgbClr val="000000"/>
              </a:solidFill>
              <a:latin typeface="var(--theme-font-family)"/>
            </a:endParaRPr>
          </a:p>
          <a:p>
            <a:pPr marL="0" indent="0">
              <a:buFontTx/>
              <a:buNone/>
            </a:pPr>
            <a:endParaRPr lang="cs-CZ" sz="3600" b="1" dirty="0"/>
          </a:p>
          <a:p>
            <a:pPr marL="0" indent="0">
              <a:buFontTx/>
              <a:buNone/>
            </a:pPr>
            <a:endParaRPr lang="cs-CZ" sz="3600" b="1" dirty="0"/>
          </a:p>
          <a:p>
            <a:pPr marL="0" indent="0">
              <a:buFontTx/>
              <a:buNone/>
            </a:pPr>
            <a:endParaRPr lang="cs-CZ" sz="3600" b="1" dirty="0"/>
          </a:p>
          <a:p>
            <a:pPr marL="0" indent="0">
              <a:buFontTx/>
              <a:buNone/>
            </a:pPr>
            <a:endParaRPr lang="cs-CZ" sz="2400" dirty="0">
              <a:solidFill>
                <a:srgbClr val="000000"/>
              </a:solidFill>
              <a:latin typeface="var(--theme-font-family)"/>
            </a:endParaRPr>
          </a:p>
          <a:p>
            <a:pPr marL="0" indent="0">
              <a:buFontTx/>
              <a:buNone/>
            </a:pPr>
            <a:endParaRPr lang="cs-CZ" sz="2200" dirty="0"/>
          </a:p>
          <a:p>
            <a:pPr algn="just"/>
            <a:endParaRPr lang="cs-CZ" sz="2000" dirty="0">
              <a:solidFill>
                <a:srgbClr val="000000"/>
              </a:solidFill>
              <a:latin typeface="var(--theme-font-family)"/>
            </a:endParaRPr>
          </a:p>
          <a:p>
            <a:pPr marL="0" indent="0">
              <a:buFontTx/>
              <a:buNone/>
            </a:pPr>
            <a:endParaRPr lang="cs-CZ" sz="20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D28E870-ED00-19DD-C913-ABC31303E0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8356" y="778933"/>
            <a:ext cx="11891434" cy="5849045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>
              <a:solidFill>
                <a:srgbClr val="000000"/>
              </a:solidFill>
              <a:latin typeface="var(--theme-font-family)"/>
            </a:endParaRPr>
          </a:p>
          <a:p>
            <a:pPr marL="0" indent="0">
              <a:buNone/>
            </a:pPr>
            <a:r>
              <a:rPr lang="cs-CZ" dirty="0">
                <a:solidFill>
                  <a:srgbClr val="000000"/>
                </a:solidFill>
                <a:latin typeface="var(--theme-font-family)"/>
              </a:rPr>
              <a:t>UDI  - zajištění   transparentnosti   a   bezpečnosti používaných  zdravotnických  prostředků  po  celém  světě.  Systém  jedinečné  identifikace prostředku,  UDI  (</a:t>
            </a:r>
            <a:r>
              <a:rPr lang="cs-CZ" dirty="0" err="1">
                <a:solidFill>
                  <a:srgbClr val="000000"/>
                </a:solidFill>
                <a:latin typeface="var(--theme-font-family)"/>
              </a:rPr>
              <a:t>Unique</a:t>
            </a:r>
            <a:r>
              <a:rPr lang="cs-CZ" dirty="0">
                <a:solidFill>
                  <a:srgbClr val="000000"/>
                </a:solidFill>
                <a:latin typeface="var(--theme-font-family)"/>
              </a:rPr>
              <a:t>  </a:t>
            </a:r>
            <a:r>
              <a:rPr lang="cs-CZ" dirty="0" err="1">
                <a:solidFill>
                  <a:srgbClr val="000000"/>
                </a:solidFill>
                <a:latin typeface="var(--theme-font-family)"/>
              </a:rPr>
              <a:t>Device</a:t>
            </a:r>
            <a:r>
              <a:rPr lang="cs-CZ" dirty="0">
                <a:solidFill>
                  <a:srgbClr val="000000"/>
                </a:solidFill>
                <a:latin typeface="var(--theme-font-family)"/>
              </a:rPr>
              <a:t>  </a:t>
            </a:r>
            <a:r>
              <a:rPr lang="cs-CZ" dirty="0" err="1">
                <a:solidFill>
                  <a:srgbClr val="000000"/>
                </a:solidFill>
                <a:latin typeface="var(--theme-font-family)"/>
              </a:rPr>
              <a:t>Identification</a:t>
            </a:r>
            <a:r>
              <a:rPr lang="cs-CZ" dirty="0">
                <a:solidFill>
                  <a:srgbClr val="000000"/>
                </a:solidFill>
                <a:latin typeface="var(--theme-font-family)"/>
              </a:rPr>
              <a:t>),  je  systém,  díky  kterému  se  posílí možnost dohledatelnosti zdravotnických prostředků.</a:t>
            </a:r>
          </a:p>
          <a:p>
            <a:pPr marL="0" indent="0" algn="ctr">
              <a:buNone/>
            </a:pPr>
            <a:endParaRPr lang="cs-CZ" dirty="0">
              <a:solidFill>
                <a:srgbClr val="000000"/>
              </a:solidFill>
              <a:latin typeface="var(--theme-font-family)"/>
            </a:endParaRPr>
          </a:p>
          <a:p>
            <a:pPr marL="0" indent="0" algn="ctr">
              <a:buNone/>
            </a:pPr>
            <a:endParaRPr lang="cs-CZ" b="1" dirty="0">
              <a:solidFill>
                <a:srgbClr val="000000"/>
              </a:solidFill>
              <a:latin typeface="var(--theme-font-family)"/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DA26B50-1D1B-3540-5707-8FF513203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0" y="778933"/>
            <a:ext cx="5580945" cy="261903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9E271DE-E228-8458-0FA6-358AA9BD1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973" y="1086486"/>
            <a:ext cx="6685227" cy="212407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7841215-45EF-7FFC-4C74-295F165EF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9069" y="4664784"/>
            <a:ext cx="1885578" cy="139968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872F6048-65C0-B021-B45B-BB8D60629C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164" y="5091631"/>
            <a:ext cx="976974" cy="117934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D7960629-360D-ED62-DE5D-13E8E6FD14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0504" y="4822546"/>
            <a:ext cx="1185333" cy="1227070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A11AD20F-4666-7AF1-8077-C8A53C7B0A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3791" y="5000977"/>
            <a:ext cx="445353" cy="461373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EE9B4914-A6A8-4573-CEA8-42E2B819C0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3491" y="5805350"/>
            <a:ext cx="545653" cy="567335"/>
          </a:xfrm>
          <a:prstGeom prst="rect">
            <a:avLst/>
          </a:prstGeom>
        </p:spPr>
      </p:pic>
      <p:sp>
        <p:nvSpPr>
          <p:cNvPr id="5" name="Šipka: doprava 4">
            <a:extLst>
              <a:ext uri="{FF2B5EF4-FFF2-40B4-BE49-F238E27FC236}">
                <a16:creationId xmlns:a16="http://schemas.microsoft.com/office/drawing/2014/main" id="{D9C6C801-F17C-2801-126A-EAB4C46F910F}"/>
              </a:ext>
            </a:extLst>
          </p:cNvPr>
          <p:cNvSpPr/>
          <p:nvPr/>
        </p:nvSpPr>
        <p:spPr>
          <a:xfrm>
            <a:off x="3371912" y="5305860"/>
            <a:ext cx="1185333" cy="156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D2147433-C043-2F3D-4A6B-234B67B851A7}"/>
              </a:ext>
            </a:extLst>
          </p:cNvPr>
          <p:cNvSpPr/>
          <p:nvPr/>
        </p:nvSpPr>
        <p:spPr>
          <a:xfrm>
            <a:off x="2525291" y="6089017"/>
            <a:ext cx="6528398" cy="156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F458BE4A-913A-076F-A825-E634F3A77ACA}"/>
              </a:ext>
            </a:extLst>
          </p:cNvPr>
          <p:cNvSpPr/>
          <p:nvPr/>
        </p:nvSpPr>
        <p:spPr>
          <a:xfrm rot="10800000">
            <a:off x="7594432" y="5279591"/>
            <a:ext cx="1185333" cy="156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2148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55" y="230022"/>
            <a:ext cx="10972800" cy="655013"/>
          </a:xfrm>
        </p:spPr>
        <p:txBody>
          <a:bodyPr/>
          <a:lstStyle/>
          <a:p>
            <a:pPr algn="ctr"/>
            <a:r>
              <a:rPr lang="cs-CZ" sz="3200" dirty="0">
                <a:latin typeface="+mn-lt"/>
              </a:rPr>
              <a:t>UDI – jak na to?</a:t>
            </a:r>
          </a:p>
        </p:txBody>
      </p:sp>
      <p:pic>
        <p:nvPicPr>
          <p:cNvPr id="6" name="Obrázek 5" descr="Obsah obrázku text, účtenka&#10;&#10;Popis byl vytvořen automaticky">
            <a:extLst>
              <a:ext uri="{FF2B5EF4-FFF2-40B4-BE49-F238E27FC236}">
                <a16:creationId xmlns:a16="http://schemas.microsoft.com/office/drawing/2014/main" id="{B2B5F8C4-D62A-785D-7F15-732E63556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4" y="885035"/>
            <a:ext cx="6237961" cy="467847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FFF4521-56AB-65A0-E858-9C070E12B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22213">
            <a:off x="7639494" y="1279922"/>
            <a:ext cx="2039196" cy="205597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F42B99B-B650-DF52-09AC-E0B65A025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7691" y="3223459"/>
            <a:ext cx="2135168" cy="242259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D1E7FD6-0744-42EE-38D7-20D34BA60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9094" y="4111131"/>
            <a:ext cx="1257194" cy="12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60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55" y="161033"/>
            <a:ext cx="10972800" cy="540985"/>
          </a:xfrm>
        </p:spPr>
        <p:txBody>
          <a:bodyPr/>
          <a:lstStyle/>
          <a:p>
            <a:r>
              <a:rPr lang="cs-CZ" dirty="0">
                <a:latin typeface="+mn-lt"/>
              </a:rPr>
              <a:t>Dokumentace při používání ZP - přehled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948266"/>
            <a:ext cx="11435645" cy="5601945"/>
          </a:xfrm>
        </p:spPr>
        <p:txBody>
          <a:bodyPr>
            <a:normAutofit fontScale="77500" lnSpcReduction="20000"/>
          </a:bodyPr>
          <a:lstStyle/>
          <a:p>
            <a:r>
              <a:rPr lang="cs-CZ" sz="3600" b="1" u="sng" dirty="0">
                <a:solidFill>
                  <a:srgbClr val="0070C0"/>
                </a:solidFill>
              </a:rPr>
              <a:t> K dispozici na pracovišti zdravotnického zařízení</a:t>
            </a:r>
          </a:p>
          <a:p>
            <a:endParaRPr lang="cs-CZ" sz="1300" b="1" u="sng" dirty="0"/>
          </a:p>
          <a:p>
            <a:pPr lvl="1"/>
            <a:r>
              <a:rPr lang="cs-CZ" sz="2400" dirty="0">
                <a:solidFill>
                  <a:srgbClr val="000000"/>
                </a:solidFill>
                <a:latin typeface="var(--theme-font-family)"/>
              </a:rPr>
              <a:t>Seznam ZP s povinnou dokumentací – náhled do centrální evidence - informace o třídě rizika ZP, BTK, ověření, kalibrace, opravy, revize – lze používat</a:t>
            </a:r>
          </a:p>
          <a:p>
            <a:pPr lvl="1"/>
            <a:endParaRPr lang="cs-CZ" sz="2100" dirty="0">
              <a:solidFill>
                <a:srgbClr val="000000"/>
              </a:solidFill>
              <a:latin typeface="var(--theme-font-family)"/>
            </a:endParaRPr>
          </a:p>
          <a:p>
            <a:pPr lvl="1">
              <a:lnSpc>
                <a:spcPct val="170000"/>
              </a:lnSpc>
            </a:pPr>
            <a:r>
              <a:rPr lang="cs-CZ" sz="2400" dirty="0">
                <a:solidFill>
                  <a:srgbClr val="FF0000"/>
                </a:solidFill>
                <a:latin typeface="var(--theme-font-family)"/>
              </a:rPr>
              <a:t>Návod k použití v českém jazyce – číst pokyny výrobce ! – skladovací, provozní teplota, pokyny pro  údržbu, servis, další …. </a:t>
            </a:r>
            <a:endParaRPr lang="cs-CZ" sz="2400" dirty="0">
              <a:solidFill>
                <a:srgbClr val="000000"/>
              </a:solidFill>
              <a:latin typeface="var(--theme-font-family)"/>
            </a:endParaRPr>
          </a:p>
          <a:p>
            <a:pPr lvl="1"/>
            <a:endParaRPr lang="cs-CZ" sz="2100" dirty="0">
              <a:solidFill>
                <a:srgbClr val="000000"/>
              </a:solidFill>
              <a:latin typeface="-apple-system"/>
            </a:endParaRPr>
          </a:p>
          <a:p>
            <a:pPr lvl="1"/>
            <a:r>
              <a:rPr lang="cs-CZ" sz="2400" dirty="0">
                <a:solidFill>
                  <a:srgbClr val="000000"/>
                </a:solidFill>
                <a:latin typeface="var(--theme-font-family)"/>
              </a:rPr>
              <a:t>Instruktáž – povinná archivace ještě 1 rok od vyřazení ZP</a:t>
            </a:r>
          </a:p>
          <a:p>
            <a:pPr lvl="1"/>
            <a:endParaRPr lang="cs-CZ" sz="2100" dirty="0">
              <a:solidFill>
                <a:srgbClr val="000000"/>
              </a:solidFill>
              <a:latin typeface="var(--theme-font-family)"/>
            </a:endParaRPr>
          </a:p>
          <a:p>
            <a:pPr lvl="1"/>
            <a:r>
              <a:rPr lang="cs-CZ" sz="2400" dirty="0">
                <a:solidFill>
                  <a:srgbClr val="000000"/>
                </a:solidFill>
                <a:latin typeface="var(--theme-font-family)"/>
              </a:rPr>
              <a:t>Záznam o seznámení – přístroje (elektrická zařízení – vychází z norem BOZP)</a:t>
            </a:r>
          </a:p>
          <a:p>
            <a:pPr marL="457189" lvl="1" indent="0">
              <a:buNone/>
            </a:pPr>
            <a:endParaRPr lang="cs-CZ" sz="2100" dirty="0">
              <a:solidFill>
                <a:srgbClr val="000000"/>
              </a:solidFill>
              <a:latin typeface="var(--theme-font-family)"/>
            </a:endParaRPr>
          </a:p>
          <a:p>
            <a:pPr lvl="1"/>
            <a:r>
              <a:rPr lang="cs-CZ" sz="2400" dirty="0">
                <a:solidFill>
                  <a:srgbClr val="000000"/>
                </a:solidFill>
                <a:latin typeface="var(--theme-font-family)"/>
              </a:rPr>
              <a:t> Označení CE - na návodu k použití nebo výrobku</a:t>
            </a:r>
          </a:p>
          <a:p>
            <a:pPr marL="457189" lvl="1" indent="0">
              <a:buNone/>
            </a:pPr>
            <a:endParaRPr lang="cs-CZ" sz="2000" dirty="0">
              <a:solidFill>
                <a:srgbClr val="000000"/>
              </a:solidFill>
              <a:latin typeface="var(--theme-font-family)"/>
            </a:endParaRPr>
          </a:p>
          <a:p>
            <a:pPr lvl="1"/>
            <a:r>
              <a:rPr lang="cs-CZ" sz="2400" dirty="0">
                <a:solidFill>
                  <a:srgbClr val="000000"/>
                </a:solidFill>
                <a:latin typeface="var(--theme-font-family)"/>
              </a:rPr>
              <a:t>Záznam ve zdravotnické dokumentaci – </a:t>
            </a:r>
            <a:r>
              <a:rPr lang="cs-CZ" sz="2400" dirty="0" err="1">
                <a:solidFill>
                  <a:srgbClr val="000000"/>
                </a:solidFill>
                <a:latin typeface="var(--theme-font-family)"/>
              </a:rPr>
              <a:t>IIb</a:t>
            </a:r>
            <a:r>
              <a:rPr lang="cs-CZ" sz="2400" dirty="0">
                <a:solidFill>
                  <a:srgbClr val="000000"/>
                </a:solidFill>
                <a:latin typeface="var(--theme-font-family)"/>
              </a:rPr>
              <a:t>, III, </a:t>
            </a:r>
          </a:p>
          <a:p>
            <a:pPr marL="457189" lvl="1" indent="0">
              <a:buNone/>
            </a:pPr>
            <a:endParaRPr lang="cs-CZ" sz="2300" dirty="0">
              <a:solidFill>
                <a:srgbClr val="000000"/>
              </a:solidFill>
              <a:latin typeface="var(--theme-font-family)"/>
            </a:endParaRPr>
          </a:p>
          <a:p>
            <a:pPr lvl="1"/>
            <a:r>
              <a:rPr lang="cs-CZ" sz="2400" dirty="0">
                <a:solidFill>
                  <a:srgbClr val="000000"/>
                </a:solidFill>
                <a:latin typeface="var(--theme-font-family)"/>
              </a:rPr>
              <a:t>Záznam ve zdravotnické dokumentaci – informace o podezření,  že došlo k závažné </a:t>
            </a:r>
          </a:p>
          <a:p>
            <a:pPr marL="457189" lvl="1" indent="0">
              <a:buNone/>
            </a:pPr>
            <a:r>
              <a:rPr lang="cs-CZ" sz="2400" dirty="0">
                <a:solidFill>
                  <a:srgbClr val="000000"/>
                </a:solidFill>
                <a:latin typeface="var(--theme-font-family)"/>
              </a:rPr>
              <a:t>    nežádoucí příhodě ZP nebo o vzniku </a:t>
            </a:r>
          </a:p>
          <a:p>
            <a:pPr marL="457189" lvl="1" indent="0">
              <a:buNone/>
            </a:pPr>
            <a:endParaRPr lang="cs-CZ" sz="1100" dirty="0">
              <a:solidFill>
                <a:srgbClr val="000000"/>
              </a:solidFill>
              <a:latin typeface="var(--theme-font-family)"/>
            </a:endParaRPr>
          </a:p>
          <a:p>
            <a:pPr marL="0" indent="0" algn="ctr">
              <a:buNone/>
            </a:pPr>
            <a:r>
              <a:rPr lang="cs-CZ" sz="2300" b="1" dirty="0">
                <a:solidFill>
                  <a:srgbClr val="0070C0"/>
                </a:solidFill>
              </a:rPr>
              <a:t>Menší poskytovatelé – jedna evidence kompletní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356375F-060E-C6B0-2B96-D8EEE4D23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215" y="3097398"/>
            <a:ext cx="2651030" cy="2484956"/>
          </a:xfrm>
          <a:prstGeom prst="rect">
            <a:avLst/>
          </a:prstGeom>
          <a:effectLst>
            <a:softEdge rad="330200"/>
          </a:effectLst>
        </p:spPr>
      </p:pic>
    </p:spTree>
    <p:extLst>
      <p:ext uri="{BB962C8B-B14F-4D97-AF65-F5344CB8AC3E}">
        <p14:creationId xmlns:p14="http://schemas.microsoft.com/office/powerpoint/2010/main" val="400842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6755" y="124179"/>
            <a:ext cx="11435645" cy="6333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/>
              <a:t> Centrální evidence návodů k použití </a:t>
            </a:r>
            <a:endParaRPr lang="cs-CZ" sz="2100" b="1" dirty="0">
              <a:solidFill>
                <a:srgbClr val="0070C0"/>
              </a:solidFill>
            </a:endParaRP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332D4549-8718-026B-FD58-F3E3D9A7E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55" y="661262"/>
            <a:ext cx="5970861" cy="5795983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7C6BA4B4-9481-EB38-32F8-A6057C960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055" y="2214081"/>
            <a:ext cx="5772190" cy="21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58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6755" y="124179"/>
            <a:ext cx="11435645" cy="6333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/>
              <a:t> Centrální evidence návodů k použití - RZPRO</a:t>
            </a:r>
            <a:endParaRPr lang="cs-CZ" sz="2100" b="1" dirty="0">
              <a:solidFill>
                <a:srgbClr val="0070C0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F7DAD3D-39E7-C65E-38B1-E9F42E24C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8" y="849185"/>
            <a:ext cx="7341532" cy="357041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3FBCFCC-A1CF-45D6-D56E-3069D4D21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536" y="2494726"/>
            <a:ext cx="9939709" cy="423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6755" y="124179"/>
            <a:ext cx="11435645" cy="6333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/>
              <a:t> </a:t>
            </a:r>
            <a:endParaRPr lang="cs-CZ" sz="2100" b="1" dirty="0">
              <a:solidFill>
                <a:srgbClr val="0070C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3E83C1-FAD8-F2C6-2FEC-B346CB7B9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105" y="901222"/>
            <a:ext cx="7230005" cy="584822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7C193EA-D09D-DA80-F65C-56FD6F4908A8}"/>
              </a:ext>
            </a:extLst>
          </p:cNvPr>
          <p:cNvSpPr txBox="1"/>
          <p:nvPr/>
        </p:nvSpPr>
        <p:spPr>
          <a:xfrm>
            <a:off x="-1" y="46812"/>
            <a:ext cx="12045245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Vlhké hojení – záznam do zdravotnické dokumentace</a:t>
            </a:r>
          </a:p>
        </p:txBody>
      </p:sp>
    </p:spTree>
    <p:extLst>
      <p:ext uri="{BB962C8B-B14F-4D97-AF65-F5344CB8AC3E}">
        <p14:creationId xmlns:p14="http://schemas.microsoft.com/office/powerpoint/2010/main" val="3522167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AE1AAD5-FB35-7664-9EF5-BD1BE7E93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2687" y="1962150"/>
            <a:ext cx="7286625" cy="3476625"/>
          </a:xfr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FD4BB421-2E6F-8F0B-2684-9BD6A0A90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6901" y="2432039"/>
            <a:ext cx="4895850" cy="3671888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B70387AD-E868-A161-5B79-47201A696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494" y="1418823"/>
            <a:ext cx="6053812" cy="4540359"/>
          </a:xfrm>
          <a:prstGeom prst="rect">
            <a:avLst/>
          </a:prstGeom>
        </p:spPr>
      </p:pic>
      <p:cxnSp>
        <p:nvCxnSpPr>
          <p:cNvPr id="2" name="Přímá spojnice se šipkou 1">
            <a:extLst>
              <a:ext uri="{FF2B5EF4-FFF2-40B4-BE49-F238E27FC236}">
                <a16:creationId xmlns:a16="http://schemas.microsoft.com/office/drawing/2014/main" id="{966E6A5F-B43E-729E-54F4-CACD8A394722}"/>
              </a:ext>
            </a:extLst>
          </p:cNvPr>
          <p:cNvCxnSpPr>
            <a:cxnSpLocks/>
          </p:cNvCxnSpPr>
          <p:nvPr/>
        </p:nvCxnSpPr>
        <p:spPr>
          <a:xfrm flipH="1">
            <a:off x="5265027" y="2207760"/>
            <a:ext cx="2212622" cy="206022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482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3C6ECE6-A83C-2675-A8E6-CEB5A5730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631" y="1984008"/>
            <a:ext cx="634211" cy="943855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1" y="611254"/>
            <a:ext cx="10972800" cy="833724"/>
          </a:xfrm>
        </p:spPr>
        <p:txBody>
          <a:bodyPr/>
          <a:lstStyle/>
          <a:p>
            <a:r>
              <a:rPr lang="cs-CZ" dirty="0">
                <a:latin typeface="+mn-lt"/>
              </a:rPr>
              <a:t>Základní legislativní východiska 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" y="1580445"/>
            <a:ext cx="10648951" cy="4048832"/>
          </a:xfrm>
        </p:spPr>
        <p:txBody>
          <a:bodyPr>
            <a:normAutofit fontScale="70000" lnSpcReduction="20000"/>
          </a:bodyPr>
          <a:lstStyle/>
          <a:p>
            <a:endParaRPr lang="cs-CZ" sz="2400" dirty="0"/>
          </a:p>
          <a:p>
            <a:r>
              <a:rPr lang="cs-CZ" sz="2400" b="1" i="0" dirty="0">
                <a:solidFill>
                  <a:srgbClr val="800080"/>
                </a:solidFill>
                <a:effectLst/>
                <a:latin typeface="-apple-system"/>
              </a:rPr>
              <a:t>NAŘÍZENÍ 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EVROPSKÉHO PARLAMENTU A RADY (EU)2017/745ze dne 5. dubna </a:t>
            </a:r>
            <a:r>
              <a:rPr lang="cs-CZ" sz="2400" dirty="0">
                <a:latin typeface="-apple-system"/>
              </a:rPr>
              <a:t>2017</a:t>
            </a:r>
            <a:r>
              <a:rPr lang="cs-CZ" sz="2400" b="1" dirty="0">
                <a:solidFill>
                  <a:srgbClr val="800080"/>
                </a:solidFill>
                <a:latin typeface="-apple-system"/>
              </a:rPr>
              <a:t> o zdravotnických prostředcích, 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změně směrnice 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  <a:hlinkClick r:id="rId3"/>
              </a:rPr>
              <a:t>2001/83/ES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, nařízení (ES) č. 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  <a:hlinkClick r:id="rId4"/>
              </a:rPr>
              <a:t>178/2002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 a nařízení (ES) č. 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  <a:hlinkClick r:id="rId5"/>
              </a:rPr>
              <a:t>1223/2009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 a o zrušení směrnic Rady 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  <a:hlinkClick r:id="rId6"/>
              </a:rPr>
              <a:t>90/385/EHS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 a 93/42/EHS</a:t>
            </a:r>
          </a:p>
          <a:p>
            <a:endParaRPr lang="cs-CZ" sz="24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r>
              <a:rPr lang="cs-CZ" sz="2400" b="1" i="0" dirty="0">
                <a:solidFill>
                  <a:srgbClr val="800080"/>
                </a:solidFill>
                <a:effectLst/>
                <a:latin typeface="-apple-system"/>
              </a:rPr>
              <a:t>NAŘÍZENÍ 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EVROPSKÉHO PARLAMENTU A RADY (EU)2017/746ze dne 5. dubna </a:t>
            </a:r>
            <a:r>
              <a:rPr lang="cs-CZ" sz="2400" dirty="0">
                <a:latin typeface="-apple-system"/>
              </a:rPr>
              <a:t>2017 </a:t>
            </a:r>
            <a:r>
              <a:rPr lang="cs-CZ" sz="2400" b="1" dirty="0">
                <a:solidFill>
                  <a:srgbClr val="800080"/>
                </a:solidFill>
                <a:latin typeface="-apple-system"/>
              </a:rPr>
              <a:t>o diagnostických zdravotnických prostředcích in vitro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 a o zrušení směrnice 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  <a:hlinkClick r:id="rId7"/>
              </a:rPr>
              <a:t>98/79/ES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 a rozhodnutí Komise 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  <a:hlinkClick r:id="rId8"/>
              </a:rPr>
              <a:t>2010/227/EU</a:t>
            </a:r>
            <a:endParaRPr lang="cs-CZ" sz="24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endParaRPr lang="cs-CZ" sz="24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r>
              <a:rPr lang="cs-CZ" sz="2400" b="1" i="0" dirty="0">
                <a:solidFill>
                  <a:srgbClr val="800080"/>
                </a:solidFill>
                <a:effectLst/>
                <a:latin typeface="-apple-system"/>
              </a:rPr>
              <a:t>375/2022 Sb. ZÁKON 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ze dne 3. listopadu</a:t>
            </a:r>
            <a:r>
              <a:rPr lang="cs-CZ" sz="2400" b="0" i="0" dirty="0">
                <a:effectLst/>
                <a:latin typeface="-apple-system"/>
              </a:rPr>
              <a:t> </a:t>
            </a:r>
            <a:r>
              <a:rPr lang="cs-CZ" sz="2400" dirty="0">
                <a:latin typeface="-apple-system"/>
              </a:rPr>
              <a:t>2022</a:t>
            </a:r>
            <a:r>
              <a:rPr lang="cs-CZ" sz="2400" b="1" dirty="0">
                <a:latin typeface="-apple-system"/>
              </a:rPr>
              <a:t> </a:t>
            </a:r>
            <a:r>
              <a:rPr lang="cs-CZ" sz="2400" b="1" dirty="0">
                <a:solidFill>
                  <a:srgbClr val="800080"/>
                </a:solidFill>
                <a:latin typeface="-apple-system"/>
              </a:rPr>
              <a:t>o zdravotnických prostředcích a diagnostických zdravotnických prostředcích in vitro</a:t>
            </a:r>
          </a:p>
          <a:p>
            <a:endParaRPr lang="cs-CZ" sz="24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r>
              <a:rPr lang="cs-CZ" sz="2400" b="1" i="0" dirty="0">
                <a:solidFill>
                  <a:srgbClr val="800080"/>
                </a:solidFill>
                <a:effectLst/>
                <a:latin typeface="-apple-system"/>
              </a:rPr>
              <a:t>377/2022 Sb. VYHLÁŠKA </a:t>
            </a:r>
            <a:r>
              <a:rPr lang="cs-CZ" sz="2400" b="1" i="0" dirty="0">
                <a:solidFill>
                  <a:srgbClr val="000000"/>
                </a:solidFill>
                <a:effectLst/>
                <a:latin typeface="-apple-system"/>
              </a:rPr>
              <a:t>Ministerstva </a:t>
            </a:r>
            <a:r>
              <a:rPr lang="cs-CZ" sz="2400" b="1" i="0" dirty="0" err="1">
                <a:solidFill>
                  <a:srgbClr val="000000"/>
                </a:solidFill>
                <a:effectLst/>
                <a:latin typeface="-apple-system"/>
              </a:rPr>
              <a:t>zdravotnictví</a:t>
            </a:r>
            <a:r>
              <a:rPr lang="cs-CZ" sz="2400" b="0" i="0" dirty="0" err="1">
                <a:solidFill>
                  <a:srgbClr val="000000"/>
                </a:solidFill>
                <a:effectLst/>
                <a:latin typeface="-apple-system"/>
              </a:rPr>
              <a:t>ze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 dne 10. listopadu 2022 </a:t>
            </a:r>
            <a:r>
              <a:rPr lang="cs-CZ" sz="2400" b="1" i="0" dirty="0">
                <a:solidFill>
                  <a:srgbClr val="000000"/>
                </a:solidFill>
                <a:effectLst/>
                <a:latin typeface="-apple-system"/>
              </a:rPr>
              <a:t>o provedení některých ustanovení </a:t>
            </a:r>
            <a:r>
              <a:rPr lang="cs-CZ" sz="2400" b="1" dirty="0">
                <a:solidFill>
                  <a:srgbClr val="800080"/>
                </a:solidFill>
                <a:latin typeface="-apple-system"/>
              </a:rPr>
              <a:t>zákona o zdravotnických prostředcích a diagnostických zdravotnických prostředcích in vitro</a:t>
            </a:r>
          </a:p>
          <a:p>
            <a:endParaRPr lang="cs-CZ" sz="2400" b="1" i="0" dirty="0">
              <a:solidFill>
                <a:srgbClr val="000000"/>
              </a:solidFill>
              <a:effectLst/>
              <a:latin typeface="-apple-system"/>
            </a:endParaRPr>
          </a:p>
          <a:p>
            <a:r>
              <a:rPr lang="pl-PL" sz="2400" b="1" dirty="0">
                <a:solidFill>
                  <a:srgbClr val="800080"/>
                </a:solidFill>
                <a:latin typeface="-apple-system"/>
              </a:rPr>
              <a:t>505/1990</a:t>
            </a:r>
            <a:r>
              <a:rPr lang="pl-PL" sz="2400" b="1" i="0" dirty="0">
                <a:solidFill>
                  <a:srgbClr val="800080"/>
                </a:solidFill>
                <a:effectLst/>
                <a:latin typeface="-apple-system"/>
              </a:rPr>
              <a:t> Sb. ZÁKON</a:t>
            </a:r>
            <a:r>
              <a:rPr lang="pl-PL" sz="2400" b="0" i="0" dirty="0">
                <a:solidFill>
                  <a:srgbClr val="000000"/>
                </a:solidFill>
                <a:effectLst/>
                <a:latin typeface="-apple-system"/>
              </a:rPr>
              <a:t>ze dne 16. listopadu 1990 </a:t>
            </a:r>
            <a:r>
              <a:rPr lang="pl-PL" sz="2400" b="1" i="0" dirty="0">
                <a:solidFill>
                  <a:srgbClr val="000000"/>
                </a:solidFill>
                <a:effectLst/>
                <a:latin typeface="-apple-system"/>
              </a:rPr>
              <a:t>o metrologii</a:t>
            </a:r>
            <a:endParaRPr lang="cs-CZ" sz="2400" dirty="0"/>
          </a:p>
          <a:p>
            <a:endParaRPr lang="cs-CZ" sz="2400" b="1" i="0" dirty="0">
              <a:solidFill>
                <a:srgbClr val="000000"/>
              </a:solidFill>
              <a:effectLst/>
              <a:latin typeface="-apple-system"/>
            </a:endParaRPr>
          </a:p>
          <a:p>
            <a:pPr marL="0" indent="0">
              <a:buNone/>
            </a:pPr>
            <a:endParaRPr lang="cs-CZ" sz="2400" dirty="0"/>
          </a:p>
          <a:p>
            <a:pPr lvl="1"/>
            <a:endParaRPr lang="cs-CZ" sz="2400" b="1" dirty="0"/>
          </a:p>
          <a:p>
            <a:pPr marL="457189" lvl="1" indent="0">
              <a:buNone/>
            </a:pPr>
            <a:endParaRPr lang="cs-CZ" sz="2400" dirty="0"/>
          </a:p>
          <a:p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E9E1D45-ABFA-7F22-852A-9951A3FDF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504" y="5641945"/>
            <a:ext cx="634211" cy="943855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0F1AE0A-C8BF-9A22-2127-CD173FD2A2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234350">
            <a:off x="8455160" y="-154522"/>
            <a:ext cx="672886" cy="2270990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68FFCF2-C485-ABE7-4294-73561FAD6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8189" y="623922"/>
            <a:ext cx="634211" cy="943855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21564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6755" y="124179"/>
            <a:ext cx="11435645" cy="6333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/>
              <a:t> </a:t>
            </a:r>
            <a:endParaRPr lang="cs-CZ" sz="2100" b="1" dirty="0">
              <a:solidFill>
                <a:srgbClr val="0070C0"/>
              </a:solidFill>
            </a:endParaRPr>
          </a:p>
        </p:txBody>
      </p:sp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0B8ED6A5-CD03-3CC2-B76E-42EB2BAFB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048" y="0"/>
            <a:ext cx="3815645" cy="229897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82B01F6-A928-9B10-699B-652ABE179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5961"/>
            <a:ext cx="6357338" cy="4892039"/>
          </a:xfrm>
          <a:prstGeom prst="rect">
            <a:avLst/>
          </a:prstGeom>
        </p:spPr>
      </p:pic>
      <p:pic>
        <p:nvPicPr>
          <p:cNvPr id="7" name="Obrázek 6" descr="Obsah obrázku interiér, špinavé&#10;&#10;Popis byl vytvořen automaticky">
            <a:extLst>
              <a:ext uri="{FF2B5EF4-FFF2-40B4-BE49-F238E27FC236}">
                <a16:creationId xmlns:a16="http://schemas.microsoft.com/office/drawing/2014/main" id="{A03194E6-0B80-C478-B9CC-7CDD1B9B9F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1832" y="23796"/>
            <a:ext cx="1731186" cy="193195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8B638C4-7CF3-2FF4-03BE-EC6D59CD4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294" y="2089202"/>
            <a:ext cx="5761219" cy="46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96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AE1AAD5-FB35-7664-9EF5-BD1BE7E93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2687" y="1962150"/>
            <a:ext cx="7286625" cy="3476625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F54F757-F901-2B7F-68EE-3D0743094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691"/>
            <a:ext cx="5323562" cy="2540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7E13EF4-310C-2596-49C5-CF7D5B192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030309"/>
            <a:ext cx="6322526" cy="221244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5273EC0-8965-1FE0-E15A-B1C42E583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870" y="1738489"/>
            <a:ext cx="5834307" cy="283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86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415D230-DF50-FDFF-1D8A-3F2D9426E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156" y="2867776"/>
            <a:ext cx="6955072" cy="4043456"/>
          </a:xfrm>
          <a:prstGeom prst="rect">
            <a:avLst/>
          </a:prstGeom>
        </p:spPr>
      </p:pic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AE1AAD5-FB35-7664-9EF5-BD1BE7E93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52687" y="1962150"/>
            <a:ext cx="7286625" cy="3476625"/>
          </a:xfr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D7B2C7D-B1BE-918C-85EE-2670ADD52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34" y="116101"/>
            <a:ext cx="5311599" cy="316410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5E23A24-DC71-2834-4B05-C054F46B8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624" y="432169"/>
            <a:ext cx="6412442" cy="36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45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7" y="1622993"/>
            <a:ext cx="10972800" cy="2768385"/>
          </a:xfrm>
        </p:spPr>
        <p:txBody>
          <a:bodyPr/>
          <a:lstStyle/>
          <a:p>
            <a:pPr algn="ctr"/>
            <a:r>
              <a:rPr lang="cs-CZ" sz="7200" dirty="0">
                <a:solidFill>
                  <a:srgbClr val="0070C0"/>
                </a:solidFill>
                <a:latin typeface="+mn-lt"/>
              </a:rPr>
              <a:t>Použití zdravotnického prostředku</a:t>
            </a:r>
            <a:endParaRPr lang="cs-CZ" sz="5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EB20FDD0-1C66-8CB7-8D70-9ECC3D8A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3" y="1185333"/>
            <a:ext cx="11108267" cy="4670563"/>
          </a:xfrm>
        </p:spPr>
        <p:txBody>
          <a:bodyPr/>
          <a:lstStyle/>
          <a:p>
            <a:endParaRPr lang="cs-CZ" sz="7200" b="1" dirty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58173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3949"/>
            <a:ext cx="10972800" cy="842423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+mn-lt"/>
              </a:rPr>
              <a:t>Použití zdravotnického prostředku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EB20FDD0-1C66-8CB7-8D70-9ECC3D8A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3" y="1185333"/>
            <a:ext cx="11108267" cy="4670563"/>
          </a:xfrm>
        </p:spPr>
        <p:txBody>
          <a:bodyPr/>
          <a:lstStyle/>
          <a:p>
            <a:endParaRPr lang="cs-CZ" b="1" dirty="0"/>
          </a:p>
          <a:p>
            <a:endParaRPr lang="cs-CZ" b="1" dirty="0"/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" y="790223"/>
            <a:ext cx="11334044" cy="5645846"/>
          </a:xfrm>
        </p:spPr>
        <p:txBody>
          <a:bodyPr>
            <a:normAutofit fontScale="92500" lnSpcReduction="20000"/>
          </a:bodyPr>
          <a:lstStyle/>
          <a:p>
            <a:endParaRPr lang="cs-CZ" sz="2200" dirty="0"/>
          </a:p>
          <a:p>
            <a:pPr algn="just"/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Je veškerá dokumentace, CE, platný  servis (BTK, opravy, ověření, kalibrace)</a:t>
            </a:r>
          </a:p>
          <a:p>
            <a:pPr marL="0" indent="0" algn="just">
              <a:buNone/>
            </a:pPr>
            <a:endParaRPr lang="cs-CZ" sz="2000" b="0" i="0" dirty="0">
              <a:solidFill>
                <a:srgbClr val="000000"/>
              </a:solidFill>
              <a:effectLst/>
              <a:latin typeface="var(--theme-font-family)"/>
            </a:endParaRPr>
          </a:p>
          <a:p>
            <a:pPr algn="just"/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Nutnost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var(--theme-font-family)"/>
              </a:rPr>
              <a:t>přesvědčit se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před každým použitím prostředku o jeho řádném technickém stavu, funkčnosti a možnosti bezpečného použití, pokud takové ověření prostředku přichází v úvahu; tento požadavek se přiměřeně vztahuje i na příslušenství, programové vybavení a další výrobek, u něhož se předpokládá interakce s daným prostředkem –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var(--theme-font-family)"/>
              </a:rPr>
              <a:t>školit zaměstnance!</a:t>
            </a:r>
          </a:p>
          <a:p>
            <a:pPr marL="0" indent="0" algn="just">
              <a:buNone/>
            </a:pPr>
            <a:endParaRPr lang="cs-CZ" sz="2000" b="1" i="0" dirty="0">
              <a:solidFill>
                <a:srgbClr val="000000"/>
              </a:solidFill>
              <a:effectLst/>
              <a:latin typeface="var(--theme-font-family)"/>
            </a:endParaRPr>
          </a:p>
          <a:p>
            <a:pPr algn="just"/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Byla provedena instalace (u nových ZP)</a:t>
            </a:r>
          </a:p>
          <a:p>
            <a:pPr algn="just"/>
            <a:endParaRPr lang="cs-CZ" sz="2000" b="0" i="0" dirty="0">
              <a:solidFill>
                <a:srgbClr val="000000"/>
              </a:solidFill>
              <a:effectLst/>
              <a:latin typeface="var(--theme-font-family)"/>
            </a:endParaRPr>
          </a:p>
          <a:p>
            <a:pPr algn="just"/>
            <a:r>
              <a:rPr lang="cs-CZ" sz="20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var(--theme-font-family)"/>
              </a:rPr>
              <a:t>Instruktáž, </a:t>
            </a:r>
            <a:r>
              <a:rPr lang="cs-CZ" sz="2000" dirty="0">
                <a:solidFill>
                  <a:srgbClr val="000000"/>
                </a:solidFill>
                <a:latin typeface="var(--theme-font-family)"/>
              </a:rPr>
              <a:t>Záznam o seznámení </a:t>
            </a:r>
          </a:p>
          <a:p>
            <a:pPr algn="just"/>
            <a:endParaRPr lang="cs-CZ" sz="2000" dirty="0">
              <a:solidFill>
                <a:srgbClr val="000000"/>
              </a:solidFill>
              <a:latin typeface="var(--theme-font-family)"/>
            </a:endParaRPr>
          </a:p>
          <a:p>
            <a:pPr algn="just"/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Dostupný návod k použití – nutnost </a:t>
            </a:r>
            <a:r>
              <a:rPr lang="cs-CZ" sz="2000" b="1" dirty="0">
                <a:solidFill>
                  <a:srgbClr val="000000"/>
                </a:solidFill>
                <a:latin typeface="var(--theme-font-family)"/>
              </a:rPr>
              <a:t>dodržovat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var(--theme-font-family)"/>
              </a:rPr>
              <a:t>pokyny výrobce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(údržba, servis atd.)</a:t>
            </a:r>
          </a:p>
          <a:p>
            <a:pPr algn="just"/>
            <a:endParaRPr lang="cs-CZ" sz="2000" b="0" i="0" dirty="0">
              <a:solidFill>
                <a:srgbClr val="000000"/>
              </a:solidFill>
              <a:effectLst/>
              <a:latin typeface="var(--theme-font-family)"/>
            </a:endParaRPr>
          </a:p>
          <a:p>
            <a:pPr algn="just"/>
            <a:r>
              <a:rPr lang="cs-CZ" sz="2000" dirty="0">
                <a:solidFill>
                  <a:srgbClr val="000000"/>
                </a:solidFill>
                <a:highlight>
                  <a:srgbClr val="FFFF00"/>
                </a:highlight>
                <a:latin typeface="var(--theme-font-family)"/>
              </a:rPr>
              <a:t>Dodržena správná skladovací praxe</a:t>
            </a:r>
          </a:p>
          <a:p>
            <a:pPr algn="just"/>
            <a:endParaRPr lang="cs-CZ" sz="2000" b="0" i="0" dirty="0">
              <a:solidFill>
                <a:srgbClr val="000000"/>
              </a:solidFill>
              <a:effectLst/>
              <a:highlight>
                <a:srgbClr val="FFFF00"/>
              </a:highlight>
              <a:latin typeface="var(--theme-font-family)"/>
            </a:endParaRPr>
          </a:p>
          <a:p>
            <a:pPr algn="just"/>
            <a:r>
              <a:rPr lang="cs-CZ" sz="2000" dirty="0">
                <a:solidFill>
                  <a:srgbClr val="000000"/>
                </a:solidFill>
                <a:latin typeface="var(--theme-font-family)"/>
              </a:rPr>
              <a:t>Kontrolovat neporušenost obalu, exspiraci</a:t>
            </a:r>
          </a:p>
          <a:p>
            <a:pPr algn="just"/>
            <a:endParaRPr lang="cs-CZ" sz="2000" dirty="0">
              <a:solidFill>
                <a:srgbClr val="000000"/>
              </a:solidFill>
              <a:latin typeface="var(--theme-font-family)"/>
            </a:endParaRPr>
          </a:p>
          <a:p>
            <a:pPr algn="just"/>
            <a:endParaRPr lang="cs-CZ" sz="20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54346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49" y="2376991"/>
            <a:ext cx="10984225" cy="1052009"/>
          </a:xfrm>
        </p:spPr>
        <p:txBody>
          <a:bodyPr/>
          <a:lstStyle/>
          <a:p>
            <a:r>
              <a:rPr lang="cs-CZ" sz="5400" dirty="0">
                <a:latin typeface="+mn-lt"/>
              </a:rPr>
              <a:t>Instruktáž</a:t>
            </a:r>
          </a:p>
        </p:txBody>
      </p:sp>
    </p:spTree>
    <p:extLst>
      <p:ext uri="{BB962C8B-B14F-4D97-AF65-F5344CB8AC3E}">
        <p14:creationId xmlns:p14="http://schemas.microsoft.com/office/powerpoint/2010/main" val="4179466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7" y="118533"/>
            <a:ext cx="10972800" cy="547511"/>
          </a:xfrm>
        </p:spPr>
        <p:txBody>
          <a:bodyPr/>
          <a:lstStyle/>
          <a:p>
            <a:r>
              <a:rPr lang="cs-CZ" dirty="0">
                <a:latin typeface="+mn-lt"/>
              </a:rPr>
              <a:t>Instruktáž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267" y="587022"/>
            <a:ext cx="11548536" cy="560493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endParaRPr lang="cs-CZ" sz="20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just"/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1) Poskytovatel zdravotních služeb je povinen zajistit, aby prostředek,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var(--theme-font-family)"/>
              </a:rPr>
              <a:t>u něhož to stanovil výrobce v návodu k použití,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 používala nebo obsluhovala při poskytování zdravotních služeb pouze osoba, která</a:t>
            </a:r>
            <a:endParaRPr lang="cs-CZ" sz="20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lvl="1" algn="just"/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a)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var(--theme-font-family)"/>
              </a:rPr>
              <a:t>absolvovala instruktáž 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k příslušnému prostředku provedenou v souladu s příslušným návodem k použití a</a:t>
            </a:r>
            <a:endParaRPr lang="cs-CZ" sz="20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lvl="1" algn="just"/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b) byla seznámena s riziky spojenými s používáním uvedeného prostředku.</a:t>
            </a:r>
          </a:p>
          <a:p>
            <a:pPr marL="457189" lvl="1" indent="0" algn="just">
              <a:buNone/>
            </a:pPr>
            <a:endParaRPr lang="cs-CZ" sz="20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just"/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2) Instruktáž podle 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  <a:hlinkClick r:id="rId2"/>
              </a:rPr>
              <a:t>odstavce 1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 písm. a)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var(--theme-font-family)"/>
              </a:rPr>
              <a:t>může provádět pouze</a:t>
            </a:r>
            <a:endParaRPr lang="cs-CZ" sz="2000" b="1" i="0" dirty="0">
              <a:solidFill>
                <a:srgbClr val="000000"/>
              </a:solidFill>
              <a:effectLst/>
              <a:latin typeface="-apple-system"/>
            </a:endParaRPr>
          </a:p>
          <a:p>
            <a:pPr lvl="1" algn="just"/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a)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var(--theme-font-family)"/>
              </a:rPr>
              <a:t>výrobce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nebo osoba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var(--theme-font-family)"/>
              </a:rPr>
              <a:t>jím pověřená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,</a:t>
            </a:r>
            <a:endParaRPr lang="cs-CZ" sz="20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lvl="1" algn="just"/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b) osoba, která byla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var(--theme-font-family)"/>
              </a:rPr>
              <a:t>proškolena osobou, která byla výrobcem pověřena k provádění takových školení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, nebo</a:t>
            </a:r>
            <a:endParaRPr lang="cs-CZ" sz="20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lvl="1" algn="just"/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c) osoba, která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var(--theme-font-family)"/>
              </a:rPr>
              <a:t>absolvovala instruktáž od osoby uvedené v písmenu a) nebo b) a má v používání daného prostředku </a:t>
            </a:r>
            <a:r>
              <a:rPr lang="cs-CZ" sz="2000" b="1" i="0" u="sng" dirty="0">
                <a:solidFill>
                  <a:srgbClr val="000000"/>
                </a:solidFill>
                <a:effectLst/>
                <a:latin typeface="var(--theme-font-family)"/>
              </a:rPr>
              <a:t>alespoň dvouletou praxi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var(--theme-font-family)"/>
              </a:rPr>
              <a:t>, pokud si </a:t>
            </a:r>
            <a:r>
              <a:rPr lang="cs-CZ" sz="2000" b="1" i="0" u="sng" dirty="0">
                <a:solidFill>
                  <a:srgbClr val="000000"/>
                </a:solidFill>
                <a:effectLst/>
                <a:latin typeface="var(--theme-font-family)"/>
              </a:rPr>
              <a:t>výrobce nevyhradí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var(--theme-font-family)"/>
              </a:rPr>
              <a:t>jinak.</a:t>
            </a:r>
          </a:p>
          <a:p>
            <a:pPr marL="457189" lvl="1" indent="0" algn="just">
              <a:buNone/>
            </a:pPr>
            <a:endParaRPr lang="cs-CZ" sz="20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just"/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(3) Poskytovatel zdravotních služeb je povinen vést a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var(--theme-font-family)"/>
              </a:rPr>
              <a:t>uchovávat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 informace o všech provedených instruktážích. Tyto informace je povinen uchovávat po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var(--theme-font-family)"/>
              </a:rPr>
              <a:t>celou dobu používání prostředku a po dobu 1 roku ode dne vyřazení prostředku z používání.</a:t>
            </a:r>
          </a:p>
          <a:p>
            <a:pPr algn="just"/>
            <a:endParaRPr lang="cs-CZ" sz="20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just"/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(4) V případě instruktáže podle 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  <a:hlinkClick r:id="rId3"/>
              </a:rPr>
              <a:t>odstavce 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 je možné u prostředku, jehož výrobce již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var(--theme-font-family)"/>
              </a:rPr>
              <a:t>zanikl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, nahradit poučení výrobcem poučením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var(--theme-font-family)"/>
              </a:rPr>
              <a:t>osobou, která má v používání daného typu prostředku nejméně </a:t>
            </a:r>
            <a:r>
              <a:rPr lang="cs-CZ" sz="2000" b="1" i="0" u="sng" dirty="0">
                <a:solidFill>
                  <a:srgbClr val="000000"/>
                </a:solidFill>
                <a:effectLst/>
                <a:latin typeface="var(--theme-font-family)"/>
              </a:rPr>
              <a:t>tříletou praxi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.</a:t>
            </a:r>
            <a:endParaRPr lang="cs-CZ" sz="20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14277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6755" y="124179"/>
            <a:ext cx="11435645" cy="6333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/>
              <a:t> </a:t>
            </a:r>
            <a:endParaRPr lang="cs-CZ" sz="2100" b="1" dirty="0">
              <a:solidFill>
                <a:srgbClr val="0070C0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38AF130-2A4E-3AB4-612E-FC9CBF8A02A6}"/>
              </a:ext>
            </a:extLst>
          </p:cNvPr>
          <p:cNvSpPr txBox="1"/>
          <p:nvPr/>
        </p:nvSpPr>
        <p:spPr>
          <a:xfrm>
            <a:off x="0" y="46812"/>
            <a:ext cx="6355644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Seznámení s návodem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05E32A6-787A-90DA-6934-3E4D6186E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644" y="891859"/>
            <a:ext cx="7947378" cy="5966141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8B32AB9D-F727-5AFB-6565-7694C9BC959D}"/>
              </a:ext>
            </a:extLst>
          </p:cNvPr>
          <p:cNvCxnSpPr>
            <a:cxnSpLocks/>
          </p:cNvCxnSpPr>
          <p:nvPr/>
        </p:nvCxnSpPr>
        <p:spPr>
          <a:xfrm>
            <a:off x="146755" y="1522378"/>
            <a:ext cx="1817512" cy="176833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188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6755" y="124179"/>
            <a:ext cx="11435645" cy="63330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/>
              <a:t> </a:t>
            </a:r>
            <a:endParaRPr lang="cs-CZ" sz="2100" b="1" dirty="0">
              <a:solidFill>
                <a:srgbClr val="0070C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457EED-6138-FDE4-1587-22B1871C0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602" y="0"/>
            <a:ext cx="5245193" cy="6858000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8B32AB9D-F727-5AFB-6565-7694C9BC959D}"/>
              </a:ext>
            </a:extLst>
          </p:cNvPr>
          <p:cNvCxnSpPr>
            <a:cxnSpLocks/>
          </p:cNvCxnSpPr>
          <p:nvPr/>
        </p:nvCxnSpPr>
        <p:spPr>
          <a:xfrm>
            <a:off x="1309511" y="1061156"/>
            <a:ext cx="2098645" cy="254163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38AF130-2A4E-3AB4-612E-FC9CBF8A02A6}"/>
              </a:ext>
            </a:extLst>
          </p:cNvPr>
          <p:cNvSpPr txBox="1"/>
          <p:nvPr/>
        </p:nvSpPr>
        <p:spPr>
          <a:xfrm>
            <a:off x="0" y="46812"/>
            <a:ext cx="2314223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Instruktáž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D974E896-9E54-4BC6-3326-C88611C53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059" y="0"/>
            <a:ext cx="3469341" cy="685800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D76A1933-791E-9602-F0EB-E4B1ACA0A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61954">
            <a:off x="237678" y="3650931"/>
            <a:ext cx="1905022" cy="26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91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956" y="3040955"/>
            <a:ext cx="10972800" cy="1143000"/>
          </a:xfrm>
        </p:spPr>
        <p:txBody>
          <a:bodyPr/>
          <a:lstStyle/>
          <a:p>
            <a:r>
              <a:rPr lang="cs-CZ" dirty="0">
                <a:latin typeface="+mn-lt"/>
              </a:rPr>
              <a:t>Správná skladovací praxe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882753"/>
            <a:ext cx="11334044" cy="5856714"/>
          </a:xfrm>
        </p:spPr>
        <p:txBody>
          <a:bodyPr>
            <a:normAutofit/>
          </a:bodyPr>
          <a:lstStyle/>
          <a:p>
            <a:endParaRPr lang="cs-CZ" sz="22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46434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eď, interiér&#10;&#10;Popis byl vytvořen automaticky">
            <a:extLst>
              <a:ext uri="{FF2B5EF4-FFF2-40B4-BE49-F238E27FC236}">
                <a16:creationId xmlns:a16="http://schemas.microsoft.com/office/drawing/2014/main" id="{94CD51D5-90DB-DFA5-E7ED-80A61B1B7C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0525" y="1045393"/>
            <a:ext cx="2684733" cy="2013895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2" name="Obrázek 1" descr="Obsah obrázku text, interiér, zeď, strop&#10;&#10;Popis byl vytvořen automaticky">
            <a:extLst>
              <a:ext uri="{FF2B5EF4-FFF2-40B4-BE49-F238E27FC236}">
                <a16:creationId xmlns:a16="http://schemas.microsoft.com/office/drawing/2014/main" id="{B3D639FD-F846-A345-FF17-7834C8B6DE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728" y="74549"/>
            <a:ext cx="2900233" cy="2900233"/>
          </a:xfrm>
          <a:prstGeom prst="rect">
            <a:avLst/>
          </a:prstGeom>
          <a:noFill/>
          <a:effectLst>
            <a:softEdge rad="177800"/>
          </a:effectLst>
        </p:spPr>
      </p:pic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1" y="214486"/>
            <a:ext cx="10972800" cy="650283"/>
          </a:xfrm>
        </p:spPr>
        <p:txBody>
          <a:bodyPr/>
          <a:lstStyle/>
          <a:p>
            <a:r>
              <a:rPr lang="cs-CZ" dirty="0">
                <a:latin typeface="+mn-lt"/>
              </a:rPr>
              <a:t>Zdravotnické prostředky a IVD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" y="688623"/>
            <a:ext cx="10648951" cy="609482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cs-CZ" sz="2400" dirty="0"/>
          </a:p>
          <a:p>
            <a:pPr>
              <a:lnSpc>
                <a:spcPct val="170000"/>
              </a:lnSpc>
            </a:pPr>
            <a:r>
              <a:rPr lang="cs-CZ" sz="3200" b="1" dirty="0"/>
              <a:t>Přístroje, technika…</a:t>
            </a:r>
          </a:p>
          <a:p>
            <a:pPr>
              <a:lnSpc>
                <a:spcPct val="170000"/>
              </a:lnSpc>
            </a:pPr>
            <a:r>
              <a:rPr lang="cs-CZ" sz="3200" b="1" dirty="0"/>
              <a:t>Sterilizátory, myčky…</a:t>
            </a:r>
          </a:p>
          <a:p>
            <a:pPr>
              <a:lnSpc>
                <a:spcPct val="170000"/>
              </a:lnSpc>
            </a:pPr>
            <a:r>
              <a:rPr lang="cs-CZ" sz="3200" b="1" dirty="0"/>
              <a:t>Zdravotnický materiál </a:t>
            </a:r>
          </a:p>
          <a:p>
            <a:pPr marL="0" indent="0">
              <a:buNone/>
            </a:pPr>
            <a:endParaRPr lang="cs-CZ" sz="3200" b="1" dirty="0"/>
          </a:p>
          <a:p>
            <a:pPr lvl="1"/>
            <a:r>
              <a:rPr lang="cs-CZ" sz="3200" b="1" dirty="0"/>
              <a:t> obvazový materiál, bandáže, ortézy respirátory…</a:t>
            </a:r>
          </a:p>
          <a:p>
            <a:pPr lvl="1"/>
            <a:endParaRPr lang="cs-CZ" sz="3200" b="1" dirty="0"/>
          </a:p>
          <a:p>
            <a:pPr lvl="1"/>
            <a:r>
              <a:rPr lang="cs-CZ" sz="3200" b="1" dirty="0"/>
              <a:t> materiály pro invazivní výkony - stenty, katetry, šicí materiál, kloubní náhrady…</a:t>
            </a:r>
          </a:p>
          <a:p>
            <a:pPr marL="457189" lvl="1" indent="0">
              <a:buNone/>
            </a:pPr>
            <a:endParaRPr lang="cs-CZ" sz="3200" b="1" dirty="0"/>
          </a:p>
          <a:p>
            <a:pPr lvl="1"/>
            <a:r>
              <a:rPr lang="cs-CZ" sz="3200" dirty="0"/>
              <a:t>  </a:t>
            </a:r>
            <a:r>
              <a:rPr lang="cs-CZ" sz="3200" b="1" dirty="0"/>
              <a:t>materiály zevní terapie - vlhké hojení ran, hemostatika…</a:t>
            </a:r>
          </a:p>
          <a:p>
            <a:pPr marL="457189" lvl="1" indent="0">
              <a:buNone/>
            </a:pPr>
            <a:endParaRPr lang="cs-CZ" sz="3200" b="1" dirty="0"/>
          </a:p>
          <a:p>
            <a:pPr lvl="1"/>
            <a:r>
              <a:rPr lang="cs-CZ" sz="3200" b="1" dirty="0"/>
              <a:t>  kompenzační pomůcky, sedačky, vozíky, lehátka, lůžka, operační lampy ….</a:t>
            </a:r>
          </a:p>
          <a:p>
            <a:pPr lvl="1"/>
            <a:endParaRPr lang="cs-CZ" sz="3200" b="1" dirty="0"/>
          </a:p>
          <a:p>
            <a:pPr lvl="1"/>
            <a:r>
              <a:rPr lang="cs-CZ" sz="3200" b="1" dirty="0"/>
              <a:t>  nástroje k výkonům ….</a:t>
            </a:r>
          </a:p>
          <a:p>
            <a:pPr marL="457189" lvl="1" indent="0">
              <a:buNone/>
            </a:pPr>
            <a:endParaRPr lang="cs-CZ" sz="3200" b="1" dirty="0"/>
          </a:p>
          <a:p>
            <a:pPr lvl="1"/>
            <a:r>
              <a:rPr lang="cs-CZ" sz="3200" b="1" dirty="0"/>
              <a:t>  operační prádlo, sety pro infuze, transfuze….</a:t>
            </a:r>
          </a:p>
          <a:p>
            <a:pPr marL="457189" lvl="1" indent="0">
              <a:buNone/>
            </a:pPr>
            <a:endParaRPr lang="cs-CZ" sz="3200" b="1" dirty="0"/>
          </a:p>
          <a:p>
            <a:pPr marL="457189" lvl="1" indent="0">
              <a:buNone/>
            </a:pPr>
            <a:r>
              <a:rPr lang="cs-CZ" sz="3200" b="1" dirty="0"/>
              <a:t>  </a:t>
            </a:r>
          </a:p>
          <a:p>
            <a:r>
              <a:rPr lang="cs-CZ" sz="3200" b="1" dirty="0"/>
              <a:t> Diagnostické prostředky in vitro (IVD), včetně zkumavek…</a:t>
            </a:r>
          </a:p>
          <a:p>
            <a:pPr lvl="1"/>
            <a:endParaRPr lang="cs-CZ" sz="2400" b="1" dirty="0"/>
          </a:p>
          <a:p>
            <a:pPr marL="457189" lvl="1" indent="0">
              <a:buNone/>
            </a:pPr>
            <a:endParaRPr lang="cs-CZ" sz="2400" dirty="0"/>
          </a:p>
          <a:p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4" name="Obrázek 3" descr="Obsah obrázku text, interiér, počítač, displej&#10;&#10;Popis byl vytvořen automaticky">
            <a:extLst>
              <a:ext uri="{FF2B5EF4-FFF2-40B4-BE49-F238E27FC236}">
                <a16:creationId xmlns:a16="http://schemas.microsoft.com/office/drawing/2014/main" id="{362CB3D1-A998-9F9B-D1AF-77A2CC64D1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82" r="9180" b="4617"/>
          <a:stretch/>
        </p:blipFill>
        <p:spPr>
          <a:xfrm rot="5400000">
            <a:off x="9471398" y="4257542"/>
            <a:ext cx="2565298" cy="2353398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688444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2599"/>
            <a:ext cx="10972800" cy="1143000"/>
          </a:xfrm>
        </p:spPr>
        <p:txBody>
          <a:bodyPr/>
          <a:lstStyle/>
          <a:p>
            <a:r>
              <a:rPr lang="cs-CZ" dirty="0">
                <a:latin typeface="+mn-lt"/>
              </a:rPr>
              <a:t>Správná skladovací praxe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882753"/>
            <a:ext cx="11334044" cy="5856714"/>
          </a:xfrm>
        </p:spPr>
        <p:txBody>
          <a:bodyPr>
            <a:normAutofit/>
          </a:bodyPr>
          <a:lstStyle/>
          <a:p>
            <a:endParaRPr lang="cs-CZ" sz="2200" dirty="0"/>
          </a:p>
          <a:p>
            <a:pPr algn="just"/>
            <a:r>
              <a:rPr lang="cs-CZ" sz="2000" b="0" i="0" dirty="0">
                <a:solidFill>
                  <a:srgbClr val="000000"/>
                </a:solidFill>
                <a:effectLst/>
                <a:latin typeface="+mn-lt"/>
              </a:rPr>
              <a:t>S prostředkem se nakládá tak, aby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+mn-lt"/>
              </a:rPr>
              <a:t>nebyl vystaven nepříznivým vlivům, nedošlo k jeho kontaminaci, poškození, odcizení, znehodnocení nebo záměně, zejména nesmí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+mn-lt"/>
              </a:rPr>
              <a:t> být prostředek při skladování a přepravě vystavován podmínkám, které neodpovídají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+mn-lt"/>
              </a:rPr>
              <a:t>podmínkám stanoveným výrobcem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+mn-lt"/>
              </a:rPr>
              <a:t> pro daný prostředek, zejména pokud jde o rozsah teplot, vlhkost a vystavení slunečnímu záření.</a:t>
            </a:r>
          </a:p>
          <a:p>
            <a:pPr marL="0" indent="0" algn="just">
              <a:buNone/>
            </a:pPr>
            <a:endParaRPr lang="cs-CZ" sz="2000" b="0" i="0" dirty="0">
              <a:solidFill>
                <a:srgbClr val="000000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000000"/>
                </a:solidFill>
                <a:effectLst/>
                <a:latin typeface="+mn-lt"/>
              </a:rPr>
              <a:t>Prostředek, který nelze použít podle 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+mn-lt"/>
                <a:hlinkClick r:id="rId2"/>
              </a:rPr>
              <a:t>§ 38 odst. 1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+mn-lt"/>
              </a:rPr>
              <a:t> zákona, prostředek, který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+mn-lt"/>
              </a:rPr>
              <a:t>není ve shodě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+mn-lt"/>
              </a:rPr>
              <a:t>s nařízením o zdravotnických prostředcích nebo nařízením o diagnostických zdravotnických prostředcích in vitro, nebo prostředek v reklamačním řízení z důvodu jiných pochybností o jeho bezpečnosti nebo účinnosti se skladuje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+mn-lt"/>
              </a:rPr>
              <a:t>na odděleném a označeném místě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9BABA12-2E60-7298-33C7-8830DD8CA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36" y="4175869"/>
            <a:ext cx="3934531" cy="2682131"/>
          </a:xfrm>
          <a:prstGeom prst="rect">
            <a:avLst/>
          </a:prstGeom>
          <a:effectLst>
            <a:softEdge rad="3429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EEE6001-010E-786B-5EDF-78FDD5857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069" y="3942442"/>
            <a:ext cx="4078287" cy="2662960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3645894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AAC9EBC-F3BD-AC43-96D7-D24302CEA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91345">
            <a:off x="7585427" y="2336800"/>
            <a:ext cx="1592440" cy="1820935"/>
          </a:xfrm>
          <a:prstGeom prst="rect">
            <a:avLst/>
          </a:prstGeom>
        </p:spPr>
      </p:pic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2599"/>
            <a:ext cx="10972800" cy="1143000"/>
          </a:xfrm>
        </p:spPr>
        <p:txBody>
          <a:bodyPr/>
          <a:lstStyle/>
          <a:p>
            <a:r>
              <a:rPr lang="cs-CZ" dirty="0">
                <a:latin typeface="+mn-lt"/>
              </a:rPr>
              <a:t>Správná skladovací praxe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882753"/>
            <a:ext cx="11334044" cy="58567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2000" b="0" i="0" dirty="0">
              <a:solidFill>
                <a:srgbClr val="000000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000000"/>
                </a:solidFill>
                <a:effectLst/>
                <a:latin typeface="+mn-lt"/>
              </a:rPr>
              <a:t>Prostředky musí být skladovány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+mn-lt"/>
              </a:rPr>
              <a:t>v suchých a čistých prostorách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+mn-lt"/>
              </a:rPr>
              <a:t> určených pro skladování prostředků, které splňují</a:t>
            </a:r>
          </a:p>
          <a:p>
            <a:pPr lvl="1" algn="just"/>
            <a:r>
              <a:rPr lang="cs-CZ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+mn-lt"/>
              </a:rPr>
              <a:t>teplotní požadavky stanovené výrobcem prostředku, pokud je stanovil, a to včetně jejich kontroly spočívající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+mn-lt"/>
              </a:rPr>
              <a:t>v měření teploty a vedení záznamů alespoň denních maxim a minim těchto měření; záznamy těchto měření musí být uchovávány po dobu 3 let,</a:t>
            </a:r>
          </a:p>
          <a:p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lvl="1" algn="just"/>
            <a:r>
              <a:rPr lang="cs-CZ" sz="2000" b="0" i="0" dirty="0">
                <a:solidFill>
                  <a:srgbClr val="000000"/>
                </a:solidFill>
                <a:effectLst/>
                <a:latin typeface="+mn-lt"/>
              </a:rPr>
              <a:t>b) požadavek na zajištění účinnými opatřeními proti vnikání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+mn-lt"/>
              </a:rPr>
              <a:t>hmyzu nebo jiných zvířat, prachu, plísni a jiné kontaminaci prostředku,</a:t>
            </a:r>
          </a:p>
          <a:p>
            <a:pPr marL="457189" lvl="1" indent="0" algn="just">
              <a:buNone/>
            </a:pPr>
            <a:endParaRPr lang="cs-CZ" sz="2000" b="1" i="0" dirty="0">
              <a:solidFill>
                <a:srgbClr val="000000"/>
              </a:solidFill>
              <a:effectLst/>
              <a:latin typeface="+mn-lt"/>
            </a:endParaRPr>
          </a:p>
          <a:p>
            <a:pPr lvl="1" algn="just"/>
            <a:r>
              <a:rPr lang="cs-CZ" sz="2000" b="0" i="0" dirty="0">
                <a:solidFill>
                  <a:srgbClr val="000000"/>
                </a:solidFill>
                <a:effectLst/>
                <a:latin typeface="+mn-lt"/>
              </a:rPr>
              <a:t>c) podmínku, že podlahy a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+mn-lt"/>
              </a:rPr>
              <a:t>povrchy úložných prostor jsou čištěny a dezinfikovány vhodným čisticím a dezinfekčním prostředkem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+mn-lt"/>
              </a:rPr>
              <a:t>, a</a:t>
            </a:r>
          </a:p>
          <a:p>
            <a:pPr marL="457189" lvl="1" indent="0" algn="just">
              <a:buNone/>
            </a:pPr>
            <a:endParaRPr lang="cs-CZ" sz="2000" b="0" i="0" dirty="0">
              <a:solidFill>
                <a:srgbClr val="000000"/>
              </a:solidFill>
              <a:effectLst/>
              <a:latin typeface="+mn-lt"/>
            </a:endParaRPr>
          </a:p>
          <a:p>
            <a:pPr lvl="1" algn="just"/>
            <a:r>
              <a:rPr lang="cs-CZ" sz="2000" b="0" i="0" dirty="0">
                <a:solidFill>
                  <a:srgbClr val="000000"/>
                </a:solidFill>
                <a:effectLst/>
                <a:latin typeface="+mn-lt"/>
              </a:rPr>
              <a:t>d)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+mn-lt"/>
              </a:rPr>
              <a:t>další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+mn-lt"/>
              </a:rPr>
              <a:t>specifické podmínky pro skladování, pokud jsou výrobcem stanoveny.</a:t>
            </a:r>
          </a:p>
          <a:p>
            <a:pPr marL="457189" lvl="1" indent="0" algn="just">
              <a:buNone/>
            </a:pPr>
            <a:endParaRPr lang="cs-CZ" sz="2000" b="1" i="0" dirty="0">
              <a:solidFill>
                <a:srgbClr val="000000"/>
              </a:solidFill>
              <a:effectLst/>
              <a:latin typeface="+mn-lt"/>
            </a:endParaRP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79639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2599"/>
            <a:ext cx="10972800" cy="1143000"/>
          </a:xfrm>
        </p:spPr>
        <p:txBody>
          <a:bodyPr/>
          <a:lstStyle/>
          <a:p>
            <a:r>
              <a:rPr lang="cs-CZ" dirty="0">
                <a:latin typeface="+mn-lt"/>
              </a:rPr>
              <a:t>Správná skladovací praxe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8356" y="824099"/>
            <a:ext cx="11334044" cy="5856714"/>
          </a:xfrm>
        </p:spPr>
        <p:txBody>
          <a:bodyPr>
            <a:normAutofit/>
          </a:bodyPr>
          <a:lstStyle/>
          <a:p>
            <a:pPr marL="457189" lvl="1" indent="0" algn="just">
              <a:buNone/>
            </a:pPr>
            <a:endParaRPr lang="cs-CZ" sz="2000" b="0" i="0" dirty="0">
              <a:solidFill>
                <a:srgbClr val="000000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000000"/>
                </a:solidFill>
                <a:effectLst/>
                <a:latin typeface="+mn-lt"/>
              </a:rPr>
              <a:t>Prostory pro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+mn-lt"/>
              </a:rPr>
              <a:t>hygienické potřeby zaměstnanců, prostory pro provádění úklidu, prostory pro denní místnost a místo pro přípravu a konzumaci stravy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+mn-lt"/>
              </a:rPr>
              <a:t>musí být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+mn-lt"/>
              </a:rPr>
              <a:t>odděleny od prostor určených ke skladování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+mn-lt"/>
              </a:rPr>
              <a:t>a distribuci prostředků.</a:t>
            </a:r>
          </a:p>
          <a:p>
            <a:pPr marL="0" indent="0" algn="just">
              <a:buNone/>
            </a:pPr>
            <a:endParaRPr lang="cs-CZ" sz="2000" b="0" i="0" dirty="0">
              <a:solidFill>
                <a:srgbClr val="000000"/>
              </a:solidFill>
              <a:effectLst/>
              <a:latin typeface="+mn-lt"/>
            </a:endParaRPr>
          </a:p>
          <a:p>
            <a:pPr algn="just"/>
            <a:r>
              <a:rPr lang="cs-CZ" sz="2000" b="0" i="0" dirty="0">
                <a:solidFill>
                  <a:srgbClr val="000000"/>
                </a:solidFill>
                <a:effectLst/>
                <a:latin typeface="+mn-lt"/>
              </a:rPr>
              <a:t>Pro prostor určený ke skladování a distribuci prostředků musí být 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+mn-lt"/>
              </a:rPr>
              <a:t>stanoven postup pro zajištění čistoty a dezinfekce prostor a dodržování hygienických požadavků. Dodržování těchto postupů musí být pravidelně kontrolováno a evidováno. Záznamy musí být uchovávány po dobu 1 roku a být na místě k nahlédnutí.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7BE5B42-1F0D-3D00-8C53-B7162A2C0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758" y="3535788"/>
            <a:ext cx="2362842" cy="3145025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D01BE35-16B2-D1E5-67C2-143435096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3971207"/>
            <a:ext cx="3194756" cy="1916853"/>
          </a:xfrm>
          <a:prstGeom prst="rect">
            <a:avLst/>
          </a:prstGeom>
        </p:spPr>
      </p:pic>
      <p:pic>
        <p:nvPicPr>
          <p:cNvPr id="4" name="Obrázek 3" descr="Obsah obrázku text, dopis&#10;&#10;Popis byl vytvořen automaticky">
            <a:extLst>
              <a:ext uri="{FF2B5EF4-FFF2-40B4-BE49-F238E27FC236}">
                <a16:creationId xmlns:a16="http://schemas.microsoft.com/office/drawing/2014/main" id="{5FDDCE06-69D9-BC06-DE8D-65A2A3BD7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012" y="3971207"/>
            <a:ext cx="3220375" cy="191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24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C9E18D-6F0D-249C-C713-D7426E3DE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7" y="2093567"/>
            <a:ext cx="11751733" cy="1719256"/>
          </a:xfrm>
        </p:spPr>
        <p:txBody>
          <a:bodyPr/>
          <a:lstStyle/>
          <a:p>
            <a:r>
              <a:rPr lang="cs-CZ" dirty="0"/>
              <a:t>Piktogramy, kterým je třeba rozumět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0A8F37-EBDE-17A7-286D-4FF3F0285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Harmonizované značky</a:t>
            </a:r>
          </a:p>
        </p:txBody>
      </p:sp>
      <p:pic>
        <p:nvPicPr>
          <p:cNvPr id="5" name="Grafický objekt 4" descr="Nakreslená postava obrys">
            <a:extLst>
              <a:ext uri="{FF2B5EF4-FFF2-40B4-BE49-F238E27FC236}">
                <a16:creationId xmlns:a16="http://schemas.microsoft.com/office/drawing/2014/main" id="{4FF51966-96D5-3E46-7B3B-7B3A379B8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849" y="781850"/>
            <a:ext cx="1618450" cy="161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59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780F67E0-B900-440F-BBE3-4E5C28661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578" y="433973"/>
            <a:ext cx="11638844" cy="726498"/>
          </a:xfrm>
        </p:spPr>
        <p:txBody>
          <a:bodyPr>
            <a:noAutofit/>
          </a:bodyPr>
          <a:lstStyle/>
          <a:p>
            <a:r>
              <a:rPr lang="cs-CZ" sz="3600" b="1" dirty="0"/>
              <a:t>Dodržování standardů</a:t>
            </a:r>
            <a:endParaRPr lang="cs-CZ" altLang="cs-CZ" sz="3600" b="1" dirty="0"/>
          </a:p>
        </p:txBody>
      </p:sp>
      <p:pic>
        <p:nvPicPr>
          <p:cNvPr id="37893" name="Picture 9" descr="VIZ NÁVOD K POUŽITÍ">
            <a:extLst>
              <a:ext uri="{FF2B5EF4-FFF2-40B4-BE49-F238E27FC236}">
                <a16:creationId xmlns:a16="http://schemas.microsoft.com/office/drawing/2014/main" id="{A508111C-5B33-4C25-9E3A-818F9AB201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4EDC769D-265C-E2C8-F683-901A1B4B8164}"/>
              </a:ext>
            </a:extLst>
          </p:cNvPr>
          <p:cNvSpPr txBox="1">
            <a:spLocks/>
          </p:cNvSpPr>
          <p:nvPr/>
        </p:nvSpPr>
        <p:spPr>
          <a:xfrm>
            <a:off x="2255709" y="4123431"/>
            <a:ext cx="10901253" cy="734920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altLang="cs-CZ" sz="3600" dirty="0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CE536362-BBA3-5834-A5E6-3A6C2FBE16B8}"/>
              </a:ext>
            </a:extLst>
          </p:cNvPr>
          <p:cNvGrpSpPr/>
          <p:nvPr/>
        </p:nvGrpSpPr>
        <p:grpSpPr>
          <a:xfrm>
            <a:off x="1614312" y="1070161"/>
            <a:ext cx="8669866" cy="5161306"/>
            <a:chOff x="2959396" y="1424908"/>
            <a:chExt cx="6496493" cy="4519875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20E64990-D16E-E146-13C7-9534F047F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59396" y="1424908"/>
              <a:ext cx="6496493" cy="4519875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CFDDE1D4-F8ED-8168-B5CE-50E98DB7B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9113" y="5095875"/>
              <a:ext cx="669665" cy="533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7906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D35209B3-8FD5-4DF3-B7D8-27366383A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19" y="322759"/>
            <a:ext cx="10901253" cy="734920"/>
          </a:xfrm>
        </p:spPr>
        <p:txBody>
          <a:bodyPr>
            <a:noAutofit/>
          </a:bodyPr>
          <a:lstStyle/>
          <a:p>
            <a:pPr algn="l" eaLnBrk="1" hangingPunct="1"/>
            <a:r>
              <a:rPr lang="cs-CZ" altLang="cs-CZ" sz="3421" dirty="0"/>
              <a:t>Značky pro skladovací podmínky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08DFC3-9E50-4E23-BF2A-8CC7FA17B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644" y="1724391"/>
            <a:ext cx="10901253" cy="4965618"/>
          </a:xfrm>
        </p:spPr>
        <p:txBody>
          <a:bodyPr/>
          <a:lstStyle/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r>
              <a:rPr lang="cs-CZ" sz="1800" dirty="0"/>
              <a:t>   omezení teploty          omezení vlhkosti                   chránit před vlhkem                 chránit před slunečním zářením                                         </a:t>
            </a:r>
          </a:p>
        </p:txBody>
      </p:sp>
      <p:pic>
        <p:nvPicPr>
          <p:cNvPr id="38919" name="Picture 2">
            <a:extLst>
              <a:ext uri="{FF2B5EF4-FFF2-40B4-BE49-F238E27FC236}">
                <a16:creationId xmlns:a16="http://schemas.microsoft.com/office/drawing/2014/main" id="{13B1E486-61EA-4E42-B090-A618E373B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7873" y="3365937"/>
            <a:ext cx="1149385" cy="114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3">
            <a:extLst>
              <a:ext uri="{FF2B5EF4-FFF2-40B4-BE49-F238E27FC236}">
                <a16:creationId xmlns:a16="http://schemas.microsoft.com/office/drawing/2014/main" id="{791CFC6A-3296-4188-A5FA-B27FE8D2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735" y="3429000"/>
            <a:ext cx="1140407" cy="113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4">
            <a:extLst>
              <a:ext uri="{FF2B5EF4-FFF2-40B4-BE49-F238E27FC236}">
                <a16:creationId xmlns:a16="http://schemas.microsoft.com/office/drawing/2014/main" id="{0C662D35-B2BC-4E54-B5B8-B1545B853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3683" y="3057815"/>
            <a:ext cx="1101495" cy="114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5">
            <a:extLst>
              <a:ext uri="{FF2B5EF4-FFF2-40B4-BE49-F238E27FC236}">
                <a16:creationId xmlns:a16="http://schemas.microsoft.com/office/drawing/2014/main" id="{D755DAAB-43C0-415B-89B3-B4F3B3C4D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080" y="3132454"/>
            <a:ext cx="1140407" cy="111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780F67E0-B900-440F-BBE3-4E5C28661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78" y="433973"/>
            <a:ext cx="11638844" cy="726498"/>
          </a:xfrm>
        </p:spPr>
        <p:txBody>
          <a:bodyPr>
            <a:noAutofit/>
          </a:bodyPr>
          <a:lstStyle/>
          <a:p>
            <a:pPr algn="l" eaLnBrk="1" hangingPunct="1"/>
            <a:r>
              <a:rPr lang="cs-CZ" altLang="cs-CZ" sz="2395" b="1" dirty="0"/>
              <a:t>Zdravotnické prostředky - značky pro štítky, označování a informace poskytované se ZP</a:t>
            </a:r>
            <a:br>
              <a:rPr lang="cs-CZ" altLang="cs-CZ" sz="2395" b="1" dirty="0"/>
            </a:br>
            <a:r>
              <a:rPr lang="cs-CZ" altLang="cs-CZ" sz="2395" b="1" dirty="0"/>
              <a:t>ČSN EN ISO 15223-1 (květen 2017)</a:t>
            </a:r>
          </a:p>
        </p:txBody>
      </p:sp>
      <p:pic>
        <p:nvPicPr>
          <p:cNvPr id="37893" name="Picture 9" descr="VIZ NÁVOD K POUŽITÍ">
            <a:extLst>
              <a:ext uri="{FF2B5EF4-FFF2-40B4-BE49-F238E27FC236}">
                <a16:creationId xmlns:a16="http://schemas.microsoft.com/office/drawing/2014/main" id="{A508111C-5B33-4C25-9E3A-818F9AB201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37894" name="Picture 16" descr="POUZE NA JEDNO POUŽITÍ">
            <a:extLst>
              <a:ext uri="{FF2B5EF4-FFF2-40B4-BE49-F238E27FC236}">
                <a16:creationId xmlns:a16="http://schemas.microsoft.com/office/drawing/2014/main" id="{CD2B9393-0139-4FAA-81BB-05F564356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675" y="3269002"/>
            <a:ext cx="865032" cy="80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Obdélník 11">
            <a:extLst>
              <a:ext uri="{FF2B5EF4-FFF2-40B4-BE49-F238E27FC236}">
                <a16:creationId xmlns:a16="http://schemas.microsoft.com/office/drawing/2014/main" id="{A6BFDEDB-A597-404B-B918-A0181213A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0143" y="1576097"/>
            <a:ext cx="4106657" cy="373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3016" dirty="0"/>
              <a:t>Čtěte návod k použití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altLang="cs-CZ" sz="3600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3016" dirty="0"/>
              <a:t>Pozor (výstraha)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altLang="cs-CZ" sz="3600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3016" dirty="0"/>
              <a:t>Nepoužívat opětovně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altLang="cs-CZ" sz="4000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3016" dirty="0"/>
              <a:t>Nesterilizovat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altLang="cs-CZ" sz="3016" dirty="0"/>
          </a:p>
        </p:txBody>
      </p:sp>
      <p:pic>
        <p:nvPicPr>
          <p:cNvPr id="37896" name="Picture 14" descr="ŠARŽE">
            <a:extLst>
              <a:ext uri="{FF2B5EF4-FFF2-40B4-BE49-F238E27FC236}">
                <a16:creationId xmlns:a16="http://schemas.microsoft.com/office/drawing/2014/main" id="{1D0D5101-5B43-497B-ADC0-7E8A41203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943" y="1617301"/>
            <a:ext cx="796189" cy="38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8" name="Obrázek 2">
            <a:extLst>
              <a:ext uri="{FF2B5EF4-FFF2-40B4-BE49-F238E27FC236}">
                <a16:creationId xmlns:a16="http://schemas.microsoft.com/office/drawing/2014/main" id="{3D73A992-2338-47CD-A25C-84DC2B077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458488" y="2310075"/>
            <a:ext cx="835100" cy="79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Obrázek 5">
            <a:extLst>
              <a:ext uri="{FF2B5EF4-FFF2-40B4-BE49-F238E27FC236}">
                <a16:creationId xmlns:a16="http://schemas.microsoft.com/office/drawing/2014/main" id="{A9D94FED-80C5-4418-B2EB-F796466C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66123" y="2336586"/>
            <a:ext cx="806665" cy="92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7E49FDA-6B58-4CCA-A1DC-B9F8A19CFE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913" y="1525394"/>
            <a:ext cx="1079087" cy="87180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02B4FD7-3604-EE33-BBA6-63DF355297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364" y="4255868"/>
            <a:ext cx="937636" cy="937636"/>
          </a:xfrm>
          <a:prstGeom prst="rect">
            <a:avLst/>
          </a:prstGeom>
        </p:spPr>
      </p:pic>
      <p:sp>
        <p:nvSpPr>
          <p:cNvPr id="3" name="Obdélník 11">
            <a:extLst>
              <a:ext uri="{FF2B5EF4-FFF2-40B4-BE49-F238E27FC236}">
                <a16:creationId xmlns:a16="http://schemas.microsoft.com/office/drawing/2014/main" id="{874C9C62-8374-9AF7-EC79-5F3E7DDC1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9565" y="1525394"/>
            <a:ext cx="4106657" cy="27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3016" dirty="0"/>
              <a:t>Kód dávky – číslo šarže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altLang="cs-CZ" sz="3016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3016" dirty="0"/>
              <a:t>Doba použitelnosti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altLang="cs-CZ" sz="3016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cs-CZ" altLang="cs-CZ" sz="800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3016" dirty="0"/>
              <a:t>Nepoužívat, je-li obal porušen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558C6DB-CAD4-8781-5EB9-8B0BE0A5A5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7476" y="3142250"/>
            <a:ext cx="1037121" cy="106016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780F67E0-B900-440F-BBE3-4E5C28661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578" y="433973"/>
            <a:ext cx="11638844" cy="726498"/>
          </a:xfrm>
        </p:spPr>
        <p:txBody>
          <a:bodyPr>
            <a:noAutofit/>
          </a:bodyPr>
          <a:lstStyle/>
          <a:p>
            <a:r>
              <a:rPr lang="cs-CZ" sz="3600" b="1" dirty="0"/>
              <a:t>Nově zařazené značky - harmonizované</a:t>
            </a:r>
            <a:endParaRPr lang="cs-CZ" altLang="cs-CZ" sz="3600" b="1" dirty="0"/>
          </a:p>
        </p:txBody>
      </p:sp>
      <p:pic>
        <p:nvPicPr>
          <p:cNvPr id="37893" name="Picture 9" descr="VIZ NÁVOD K POUŽITÍ">
            <a:extLst>
              <a:ext uri="{FF2B5EF4-FFF2-40B4-BE49-F238E27FC236}">
                <a16:creationId xmlns:a16="http://schemas.microsoft.com/office/drawing/2014/main" id="{A508111C-5B33-4C25-9E3A-818F9AB201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4EDC769D-265C-E2C8-F683-901A1B4B8164}"/>
              </a:ext>
            </a:extLst>
          </p:cNvPr>
          <p:cNvSpPr txBox="1">
            <a:spLocks/>
          </p:cNvSpPr>
          <p:nvPr/>
        </p:nvSpPr>
        <p:spPr>
          <a:xfrm>
            <a:off x="2255709" y="4123431"/>
            <a:ext cx="10901253" cy="734920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altLang="cs-CZ" sz="3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08F182D-AA5E-1E10-D10D-93144480C9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578" y="1544684"/>
            <a:ext cx="10795185" cy="410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53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2BFB983-4BFD-255A-2C01-DB4D9045D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744" y="0"/>
            <a:ext cx="4528504" cy="6462632"/>
          </a:xfrm>
          <a:prstGeom prst="rect">
            <a:avLst/>
          </a:prstGeom>
        </p:spPr>
      </p:pic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2599"/>
            <a:ext cx="10972800" cy="842423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+mn-lt"/>
              </a:rPr>
              <a:t>Použití zdravotnického prostředku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EB20FDD0-1C66-8CB7-8D70-9ECC3D8A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3" y="1185333"/>
            <a:ext cx="11108267" cy="2243667"/>
          </a:xfrm>
        </p:spPr>
        <p:txBody>
          <a:bodyPr/>
          <a:lstStyle/>
          <a:p>
            <a:endParaRPr lang="cs-CZ" b="1" dirty="0"/>
          </a:p>
          <a:p>
            <a:endParaRPr lang="cs-CZ" b="1" dirty="0"/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2683" y="803632"/>
            <a:ext cx="5948286" cy="5024547"/>
          </a:xfrm>
        </p:spPr>
        <p:txBody>
          <a:bodyPr>
            <a:normAutofit/>
          </a:bodyPr>
          <a:lstStyle/>
          <a:p>
            <a:endParaRPr lang="cs-CZ" sz="2200" dirty="0"/>
          </a:p>
          <a:p>
            <a:pPr algn="just"/>
            <a:r>
              <a:rPr lang="cs-CZ" sz="2000" dirty="0">
                <a:solidFill>
                  <a:srgbClr val="000000"/>
                </a:solidFill>
                <a:latin typeface="var(--theme-font-family)"/>
              </a:rPr>
              <a:t>Zaznamenat </a:t>
            </a:r>
            <a:r>
              <a:rPr lang="cs-CZ" sz="2000" b="1" dirty="0">
                <a:solidFill>
                  <a:srgbClr val="000000"/>
                </a:solidFill>
                <a:latin typeface="var(--theme-font-family)"/>
              </a:rPr>
              <a:t>použití </a:t>
            </a:r>
            <a:r>
              <a:rPr lang="cs-CZ" sz="2000" b="1" dirty="0" err="1">
                <a:solidFill>
                  <a:srgbClr val="000000"/>
                </a:solidFill>
                <a:latin typeface="var(--theme-font-family)"/>
              </a:rPr>
              <a:t>IIb</a:t>
            </a:r>
            <a:r>
              <a:rPr lang="cs-CZ" sz="2000" b="1" dirty="0">
                <a:solidFill>
                  <a:srgbClr val="000000"/>
                </a:solidFill>
                <a:latin typeface="var(--theme-font-family)"/>
              </a:rPr>
              <a:t> a III do zdravotnické dokumentace</a:t>
            </a:r>
          </a:p>
          <a:p>
            <a:pPr marL="0" indent="0" algn="just">
              <a:buNone/>
            </a:pPr>
            <a:endParaRPr lang="cs-CZ" sz="2000" b="1" dirty="0">
              <a:solidFill>
                <a:srgbClr val="000000"/>
              </a:solidFill>
              <a:highlight>
                <a:srgbClr val="FFFF00"/>
              </a:highlight>
              <a:latin typeface="var(--theme-font-family)"/>
            </a:endParaRPr>
          </a:p>
          <a:p>
            <a:pPr algn="just"/>
            <a:r>
              <a:rPr lang="cs-CZ" sz="2000" dirty="0">
                <a:solidFill>
                  <a:srgbClr val="000000"/>
                </a:solidFill>
                <a:latin typeface="var(--theme-font-family)"/>
              </a:rPr>
              <a:t>V případě, že bylo výrobcem </a:t>
            </a:r>
            <a:r>
              <a:rPr lang="cs-CZ" sz="2000" b="1" dirty="0">
                <a:solidFill>
                  <a:srgbClr val="000000"/>
                </a:solidFill>
                <a:latin typeface="var(--theme-font-family)"/>
              </a:rPr>
              <a:t>oznámeno bezpečnostní opatření </a:t>
            </a:r>
            <a:r>
              <a:rPr lang="cs-CZ" sz="2000" dirty="0">
                <a:solidFill>
                  <a:srgbClr val="000000"/>
                </a:solidFill>
                <a:latin typeface="var(--theme-font-family)"/>
              </a:rPr>
              <a:t>– provést a dokumentovat </a:t>
            </a:r>
            <a:r>
              <a:rPr lang="cs-CZ" sz="2000" i="0" dirty="0">
                <a:solidFill>
                  <a:srgbClr val="000000"/>
                </a:solidFill>
                <a:effectLst/>
                <a:latin typeface="var(--theme-font-family)"/>
              </a:rPr>
              <a:t>bezpečnostní nápravné opatření v terénu stanovené výrobcem s cílem odstranit nebo omezit rizika závažné nežádoucí příhody spojené s prostředkem dodaným na trh.</a:t>
            </a:r>
            <a:endParaRPr lang="cs-CZ" sz="200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just"/>
            <a:endParaRPr lang="cs-CZ" sz="2000" dirty="0">
              <a:solidFill>
                <a:srgbClr val="000000"/>
              </a:solidFill>
              <a:latin typeface="var(--theme-font-family)"/>
            </a:endParaRP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408710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2599"/>
            <a:ext cx="10972800" cy="842423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+mn-lt"/>
              </a:rPr>
              <a:t>Použití zdravotnického prostředku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EB20FDD0-1C66-8CB7-8D70-9ECC3D8A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3" y="1185333"/>
            <a:ext cx="11108267" cy="2243667"/>
          </a:xfrm>
        </p:spPr>
        <p:txBody>
          <a:bodyPr/>
          <a:lstStyle/>
          <a:p>
            <a:endParaRPr lang="cs-CZ" b="1" dirty="0"/>
          </a:p>
          <a:p>
            <a:endParaRPr lang="cs-CZ" b="1" dirty="0"/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8953" y="2125658"/>
            <a:ext cx="10729606" cy="1895500"/>
          </a:xfrm>
        </p:spPr>
        <p:txBody>
          <a:bodyPr>
            <a:normAutofit/>
          </a:bodyPr>
          <a:lstStyle/>
          <a:p>
            <a:endParaRPr lang="cs-CZ" sz="2200" dirty="0"/>
          </a:p>
          <a:p>
            <a:pPr marL="0" indent="0" algn="just">
              <a:buNone/>
            </a:pPr>
            <a:endParaRPr lang="cs-CZ" sz="2000" b="1" dirty="0">
              <a:solidFill>
                <a:srgbClr val="000000"/>
              </a:solidFill>
              <a:latin typeface="var(--theme-font-family)"/>
            </a:endParaRPr>
          </a:p>
          <a:p>
            <a:pPr algn="just"/>
            <a:r>
              <a:rPr lang="cs-CZ" sz="2000" dirty="0">
                <a:solidFill>
                  <a:srgbClr val="000000"/>
                </a:solidFill>
                <a:latin typeface="var(--theme-font-family)"/>
              </a:rPr>
              <a:t>Vyplnit a předat </a:t>
            </a:r>
            <a:r>
              <a:rPr lang="cs-CZ" sz="2000" b="1" dirty="0">
                <a:solidFill>
                  <a:srgbClr val="000000"/>
                </a:solidFill>
                <a:highlight>
                  <a:srgbClr val="FFFF00"/>
                </a:highlight>
                <a:latin typeface="var(--theme-font-family)"/>
              </a:rPr>
              <a:t>Kartu o implantátu u </a:t>
            </a:r>
            <a:r>
              <a:rPr lang="cs-CZ" sz="2000" b="1" dirty="0" err="1">
                <a:solidFill>
                  <a:srgbClr val="000000"/>
                </a:solidFill>
                <a:highlight>
                  <a:srgbClr val="FFFF00"/>
                </a:highlight>
                <a:latin typeface="var(--theme-font-family)"/>
              </a:rPr>
              <a:t>implantabilních</a:t>
            </a:r>
            <a:r>
              <a:rPr lang="cs-CZ" sz="2000" b="1" dirty="0">
                <a:solidFill>
                  <a:srgbClr val="000000"/>
                </a:solidFill>
                <a:highlight>
                  <a:srgbClr val="FFFF00"/>
                </a:highlight>
                <a:latin typeface="var(--theme-font-family)"/>
              </a:rPr>
              <a:t> ZP, </a:t>
            </a:r>
            <a:r>
              <a:rPr lang="cs-CZ" sz="2000" b="1" dirty="0">
                <a:solidFill>
                  <a:srgbClr val="000000"/>
                </a:solidFill>
                <a:latin typeface="var(--theme-font-family)"/>
              </a:rPr>
              <a:t>provést záznam o předání do zdravotnické dokumentace</a:t>
            </a:r>
          </a:p>
          <a:p>
            <a:pPr marL="0" indent="0" algn="just">
              <a:buNone/>
            </a:pPr>
            <a:endParaRPr lang="cs-CZ" sz="2000" b="1" dirty="0">
              <a:solidFill>
                <a:srgbClr val="000000"/>
              </a:solidFill>
              <a:highlight>
                <a:srgbClr val="FFFF00"/>
              </a:highlight>
              <a:latin typeface="var(--theme-font-family)"/>
            </a:endParaRPr>
          </a:p>
          <a:p>
            <a:pPr algn="just"/>
            <a:endParaRPr lang="cs-CZ" sz="2000" dirty="0">
              <a:solidFill>
                <a:srgbClr val="000000"/>
              </a:solidFill>
              <a:latin typeface="var(--theme-font-family)"/>
            </a:endParaRP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80608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1609"/>
            <a:ext cx="10972800" cy="617469"/>
          </a:xfrm>
        </p:spPr>
        <p:txBody>
          <a:bodyPr/>
          <a:lstStyle/>
          <a:p>
            <a:r>
              <a:rPr lang="cs-CZ" dirty="0">
                <a:latin typeface="+mn-lt"/>
              </a:rPr>
              <a:t>Klasifikace zdravotnických prostředků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0578" y="1162756"/>
            <a:ext cx="11164711" cy="5080000"/>
          </a:xfrm>
        </p:spPr>
        <p:txBody>
          <a:bodyPr>
            <a:normAutofit fontScale="92500" lnSpcReduction="10000"/>
          </a:bodyPr>
          <a:lstStyle/>
          <a:p>
            <a:r>
              <a:rPr lang="cs-CZ" sz="2400" b="0" i="0" dirty="0">
                <a:solidFill>
                  <a:srgbClr val="000000"/>
                </a:solidFill>
                <a:effectLst/>
                <a:latin typeface="+mn-lt"/>
              </a:rPr>
              <a:t>Pro určený účel každého prostředku a míra zdravotního rizika s ním související: </a:t>
            </a:r>
          </a:p>
          <a:p>
            <a:endParaRPr lang="cs-CZ" sz="2400" b="0" i="0" dirty="0">
              <a:solidFill>
                <a:srgbClr val="000000"/>
              </a:solidFill>
              <a:effectLst/>
              <a:latin typeface="+mn-lt"/>
            </a:endParaRPr>
          </a:p>
          <a:p>
            <a:pPr lvl="1"/>
            <a:r>
              <a:rPr lang="cs-CZ" sz="1900" b="1" i="0" dirty="0">
                <a:solidFill>
                  <a:srgbClr val="800080"/>
                </a:solidFill>
                <a:effectLst/>
                <a:latin typeface="+mn-lt"/>
              </a:rPr>
              <a:t>NAŘÍZENÍ </a:t>
            </a:r>
            <a:r>
              <a:rPr lang="cs-CZ" sz="1900" b="0" i="0" dirty="0">
                <a:solidFill>
                  <a:srgbClr val="000000"/>
                </a:solidFill>
                <a:effectLst/>
                <a:latin typeface="+mn-lt"/>
              </a:rPr>
              <a:t>EVROPSKÉHO PARLAMENTU A RADY (EU)2017/745ze dne 5. dubna 2017o zdravotnických prostředcích, změně směrnice </a:t>
            </a:r>
            <a:r>
              <a:rPr lang="cs-CZ" sz="1900" b="0" i="0" dirty="0">
                <a:solidFill>
                  <a:srgbClr val="000000"/>
                </a:solidFill>
                <a:effectLst/>
                <a:latin typeface="+mn-lt"/>
                <a:hlinkClick r:id="rId2"/>
              </a:rPr>
              <a:t>2001/83/ES</a:t>
            </a:r>
            <a:r>
              <a:rPr lang="cs-CZ" sz="1900" b="0" i="0" dirty="0">
                <a:solidFill>
                  <a:srgbClr val="000000"/>
                </a:solidFill>
                <a:effectLst/>
                <a:latin typeface="+mn-lt"/>
              </a:rPr>
              <a:t>, nařízení (ES) č. </a:t>
            </a:r>
            <a:r>
              <a:rPr lang="cs-CZ" sz="1900" b="0" i="0" dirty="0">
                <a:solidFill>
                  <a:srgbClr val="000000"/>
                </a:solidFill>
                <a:effectLst/>
                <a:latin typeface="+mn-lt"/>
                <a:hlinkClick r:id="rId3"/>
              </a:rPr>
              <a:t>178/2002</a:t>
            </a:r>
            <a:r>
              <a:rPr lang="cs-CZ" sz="1900" b="0" i="0" dirty="0">
                <a:solidFill>
                  <a:srgbClr val="000000"/>
                </a:solidFill>
                <a:effectLst/>
                <a:latin typeface="+mn-lt"/>
              </a:rPr>
              <a:t> a nařízení (ES) č. </a:t>
            </a:r>
            <a:r>
              <a:rPr lang="cs-CZ" sz="1900" b="0" i="0" dirty="0">
                <a:solidFill>
                  <a:srgbClr val="000000"/>
                </a:solidFill>
                <a:effectLst/>
                <a:latin typeface="+mn-lt"/>
                <a:hlinkClick r:id="rId4"/>
              </a:rPr>
              <a:t>1223/2009</a:t>
            </a:r>
            <a:r>
              <a:rPr lang="cs-CZ" sz="1900" b="0" i="0" dirty="0">
                <a:solidFill>
                  <a:srgbClr val="000000"/>
                </a:solidFill>
                <a:effectLst/>
                <a:latin typeface="+mn-lt"/>
              </a:rPr>
              <a:t> a o zrušení směrnic Rady </a:t>
            </a:r>
            <a:r>
              <a:rPr lang="cs-CZ" sz="1900" b="0" i="0" dirty="0">
                <a:solidFill>
                  <a:srgbClr val="000000"/>
                </a:solidFill>
                <a:effectLst/>
                <a:latin typeface="+mn-lt"/>
                <a:hlinkClick r:id="rId5"/>
              </a:rPr>
              <a:t>90/385/EHS</a:t>
            </a:r>
            <a:r>
              <a:rPr lang="cs-CZ" sz="1900" b="0" i="0" dirty="0">
                <a:solidFill>
                  <a:srgbClr val="000000"/>
                </a:solidFill>
                <a:effectLst/>
                <a:latin typeface="+mn-lt"/>
              </a:rPr>
              <a:t> a 93/42/EHS</a:t>
            </a:r>
          </a:p>
          <a:p>
            <a:pPr marL="0" indent="0">
              <a:buNone/>
            </a:pPr>
            <a:endParaRPr lang="cs-CZ" sz="1900" b="0" i="0" dirty="0">
              <a:solidFill>
                <a:srgbClr val="000000"/>
              </a:solidFill>
              <a:effectLst/>
              <a:latin typeface="+mn-lt"/>
            </a:endParaRPr>
          </a:p>
          <a:p>
            <a:pPr lvl="3" algn="just"/>
            <a:r>
              <a:rPr lang="cs-CZ" sz="2400" b="1" i="0" dirty="0">
                <a:solidFill>
                  <a:srgbClr val="D9121A"/>
                </a:solidFill>
                <a:effectLst/>
                <a:latin typeface="+mn-lt"/>
              </a:rPr>
              <a:t>Příloha VIII - Klasifikační pravidla</a:t>
            </a:r>
          </a:p>
          <a:p>
            <a:pPr lvl="5" algn="just"/>
            <a:r>
              <a:rPr lang="cs-CZ" sz="2400" b="1" dirty="0">
                <a:latin typeface="+mn-lt"/>
              </a:rPr>
              <a:t>I  </a:t>
            </a:r>
            <a:r>
              <a:rPr lang="cs-CZ" sz="2400" b="1" dirty="0" err="1">
                <a:latin typeface="+mn-lt"/>
              </a:rPr>
              <a:t>IIa</a:t>
            </a:r>
            <a:r>
              <a:rPr lang="cs-CZ" sz="2400" b="1" dirty="0">
                <a:latin typeface="+mn-lt"/>
              </a:rPr>
              <a:t>  </a:t>
            </a:r>
            <a:r>
              <a:rPr lang="cs-CZ" sz="2400" b="1" dirty="0" err="1">
                <a:latin typeface="+mn-lt"/>
              </a:rPr>
              <a:t>IIb</a:t>
            </a:r>
            <a:r>
              <a:rPr lang="cs-CZ" sz="2400" b="1" dirty="0">
                <a:latin typeface="+mn-lt"/>
              </a:rPr>
              <a:t>  III</a:t>
            </a:r>
          </a:p>
          <a:p>
            <a:pPr lvl="3" algn="just"/>
            <a:endParaRPr lang="cs-CZ" sz="2400" b="0" i="0" dirty="0">
              <a:solidFill>
                <a:srgbClr val="000000"/>
              </a:solidFill>
              <a:effectLst/>
              <a:latin typeface="+mn-lt"/>
            </a:endParaRPr>
          </a:p>
          <a:p>
            <a:pPr lvl="1"/>
            <a:endParaRPr lang="cs-CZ" sz="2400" b="1" dirty="0">
              <a:latin typeface="+mn-lt"/>
            </a:endParaRPr>
          </a:p>
          <a:p>
            <a:pPr marL="457189" lvl="1" indent="0">
              <a:buNone/>
            </a:pPr>
            <a:endParaRPr lang="cs-CZ" sz="2400" b="1" dirty="0">
              <a:latin typeface="+mn-lt"/>
            </a:endParaRPr>
          </a:p>
          <a:p>
            <a:pPr lvl="1" algn="just"/>
            <a:r>
              <a:rPr lang="cs-CZ" sz="1900" b="1" dirty="0">
                <a:solidFill>
                  <a:srgbClr val="800080"/>
                </a:solidFill>
                <a:latin typeface="+mn-lt"/>
              </a:rPr>
              <a:t>NAŘÍZENÍ </a:t>
            </a:r>
            <a:r>
              <a:rPr lang="cs-CZ" sz="1900" dirty="0">
                <a:solidFill>
                  <a:srgbClr val="000000"/>
                </a:solidFill>
                <a:latin typeface="+mn-lt"/>
              </a:rPr>
              <a:t>EVROPSKÉHO PARLAMENTU A RADY (EU)2017/746ze dne 5. dubna 2017o diagnostických zdravotnických prostředcích in vitro a o zrušení směrnice </a:t>
            </a:r>
            <a:r>
              <a:rPr lang="cs-CZ" sz="1900" dirty="0">
                <a:solidFill>
                  <a:srgbClr val="000000"/>
                </a:solidFill>
                <a:latin typeface="+mn-lt"/>
                <a:hlinkClick r:id="rId6"/>
              </a:rPr>
              <a:t>98/79/ES</a:t>
            </a:r>
            <a:r>
              <a:rPr lang="cs-CZ" sz="1900" dirty="0">
                <a:solidFill>
                  <a:srgbClr val="000000"/>
                </a:solidFill>
                <a:latin typeface="+mn-lt"/>
              </a:rPr>
              <a:t> a rozhodnutí Komise </a:t>
            </a:r>
            <a:r>
              <a:rPr lang="cs-CZ" sz="1900" dirty="0">
                <a:solidFill>
                  <a:srgbClr val="000000"/>
                </a:solidFill>
                <a:latin typeface="+mn-lt"/>
                <a:hlinkClick r:id="rId7"/>
              </a:rPr>
              <a:t>2010/227/EU</a:t>
            </a:r>
            <a:endParaRPr lang="cs-CZ" sz="1900" dirty="0">
              <a:solidFill>
                <a:srgbClr val="000000"/>
              </a:solidFill>
              <a:latin typeface="+mn-lt"/>
            </a:endParaRPr>
          </a:p>
          <a:p>
            <a:pPr lvl="3" algn="just"/>
            <a:r>
              <a:rPr lang="cs-CZ" sz="2400" b="1" i="0" dirty="0">
                <a:solidFill>
                  <a:srgbClr val="D9121A"/>
                </a:solidFill>
                <a:effectLst/>
                <a:latin typeface="+mn-lt"/>
              </a:rPr>
              <a:t>Příloha VIII - Klasifikační pravidla</a:t>
            </a:r>
          </a:p>
          <a:p>
            <a:pPr lvl="5" algn="just"/>
            <a:r>
              <a:rPr lang="cs-CZ" sz="2400" b="1" dirty="0">
                <a:latin typeface="+mn-lt"/>
              </a:rPr>
              <a:t>A  B  C  D</a:t>
            </a:r>
          </a:p>
          <a:p>
            <a:pPr lvl="2" algn="just"/>
            <a:endParaRPr lang="cs-CZ" sz="2400" b="1" i="0" dirty="0">
              <a:solidFill>
                <a:srgbClr val="D9121A"/>
              </a:solidFill>
              <a:effectLst/>
              <a:latin typeface="+mn-lt"/>
            </a:endParaRPr>
          </a:p>
          <a:p>
            <a:pPr lvl="1" algn="just"/>
            <a:endParaRPr lang="cs-CZ" sz="2400" b="1" dirty="0">
              <a:solidFill>
                <a:srgbClr val="D9121A"/>
              </a:solidFill>
              <a:latin typeface="+mn-lt"/>
            </a:endParaRPr>
          </a:p>
          <a:p>
            <a:pPr marL="457189" lvl="1" indent="0">
              <a:buNone/>
            </a:pPr>
            <a:endParaRPr lang="cs-CZ" sz="2400" dirty="0"/>
          </a:p>
          <a:p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13DD98D-373F-8F40-2C07-14B39CFC9D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0841" y="2569526"/>
            <a:ext cx="1157803" cy="102034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1304F56-5D0B-CC30-1729-BDDE418F72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1172" y="5337071"/>
            <a:ext cx="1247472" cy="109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25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04" y="2124509"/>
            <a:ext cx="10972800" cy="1143000"/>
          </a:xfrm>
        </p:spPr>
        <p:txBody>
          <a:bodyPr/>
          <a:lstStyle/>
          <a:p>
            <a:r>
              <a:rPr lang="cs-CZ" sz="3600" dirty="0">
                <a:latin typeface="+mn-lt"/>
              </a:rPr>
              <a:t>Karta o </a:t>
            </a:r>
            <a:r>
              <a:rPr lang="cs-CZ" sz="3600" dirty="0" err="1">
                <a:latin typeface="+mn-lt"/>
              </a:rPr>
              <a:t>implatntátu</a:t>
            </a:r>
            <a:endParaRPr lang="cs-CZ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97501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55" y="317743"/>
            <a:ext cx="10972800" cy="1143000"/>
          </a:xfrm>
        </p:spPr>
        <p:txBody>
          <a:bodyPr/>
          <a:lstStyle/>
          <a:p>
            <a:r>
              <a:rPr lang="cs-CZ" sz="3600" dirty="0">
                <a:latin typeface="+mn-lt"/>
              </a:rPr>
              <a:t>Karta o implantátu - povinnost výrobce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2532" y="701458"/>
            <a:ext cx="11367913" cy="6050071"/>
          </a:xfrm>
        </p:spPr>
        <p:txBody>
          <a:bodyPr>
            <a:normAutofit fontScale="77500" lnSpcReduction="20000"/>
          </a:bodyPr>
          <a:lstStyle/>
          <a:p>
            <a:endParaRPr lang="cs-CZ" sz="2400" dirty="0"/>
          </a:p>
          <a:p>
            <a:pPr algn="just">
              <a:lnSpc>
                <a:spcPct val="170000"/>
              </a:lnSpc>
            </a:pPr>
            <a:r>
              <a:rPr lang="cs-CZ" sz="2400" b="0" i="0" dirty="0">
                <a:solidFill>
                  <a:srgbClr val="000000"/>
                </a:solidFill>
                <a:effectLst/>
                <a:latin typeface="+mn-lt"/>
              </a:rPr>
              <a:t>Výrobce </a:t>
            </a:r>
            <a:r>
              <a:rPr lang="cs-CZ" sz="2400" b="0" i="0" dirty="0" err="1">
                <a:solidFill>
                  <a:srgbClr val="000000"/>
                </a:solidFill>
                <a:effectLst/>
                <a:latin typeface="+mn-lt"/>
              </a:rPr>
              <a:t>implantabilního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+mn-lt"/>
              </a:rPr>
              <a:t> prostředku společně s prostředkem poskytne </a:t>
            </a:r>
            <a:r>
              <a:rPr lang="cs-CZ" sz="2400" b="1" i="0" dirty="0">
                <a:solidFill>
                  <a:srgbClr val="000000"/>
                </a:solidFill>
                <a:effectLst/>
                <a:latin typeface="+mn-lt"/>
              </a:rPr>
              <a:t>informace umožňující identifikaci prostředku, včetně názvu prostředku, sériového čísla, čísla šarže, UDI, modelu prostředku, jakož i názvu a adresy výrobce a adresy jeho internetových stránek – tyto informace poskytne také na kartě s informacemi o implantátu</a:t>
            </a:r>
          </a:p>
          <a:p>
            <a:pPr algn="just">
              <a:lnSpc>
                <a:spcPct val="170000"/>
              </a:lnSpc>
            </a:pPr>
            <a:endParaRPr lang="cs-CZ" sz="1200" dirty="0">
              <a:latin typeface="+mn-lt"/>
            </a:endParaRPr>
          </a:p>
          <a:p>
            <a:pPr algn="just">
              <a:lnSpc>
                <a:spcPct val="170000"/>
              </a:lnSpc>
            </a:pPr>
            <a:r>
              <a:rPr lang="cs-CZ" sz="2400" b="0" i="0" dirty="0">
                <a:solidFill>
                  <a:srgbClr val="000000"/>
                </a:solidFill>
                <a:effectLst/>
                <a:latin typeface="+mn-lt"/>
              </a:rPr>
              <a:t>Informace se poskytují jakýmkoliv způsobem, který umožní rychlý přístup k daným informacím, a musí být uvedeny v jazyku nebo jazycích, které stanovil dotčený členský stát. Informace jsou podány písemnou formou, která je laikům snadno srozumitelná, a v případě potřeby jsou aktualizovány. Aktualizace informací jsou pacientovi poskytovány prostřednictvím internetových stránek.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cs-CZ" sz="2400" b="1" dirty="0">
                <a:solidFill>
                  <a:srgbClr val="000000"/>
                </a:solidFill>
                <a:latin typeface="+mn-lt"/>
              </a:rPr>
              <a:t>Nařízení Evropského parlamentu a Rady (EU) 2017/745 </a:t>
            </a:r>
          </a:p>
          <a:p>
            <a:pPr marL="0" indent="0" algn="just">
              <a:lnSpc>
                <a:spcPct val="170000"/>
              </a:lnSpc>
              <a:buNone/>
            </a:pPr>
            <a:endParaRPr lang="cs-CZ" sz="1100" b="1" dirty="0">
              <a:solidFill>
                <a:srgbClr val="000000"/>
              </a:solidFill>
              <a:latin typeface="+mn-lt"/>
            </a:endParaRPr>
          </a:p>
          <a:p>
            <a:pPr algn="just">
              <a:lnSpc>
                <a:spcPct val="170000"/>
              </a:lnSpc>
            </a:pPr>
            <a:r>
              <a:rPr lang="cs-CZ" sz="2400" dirty="0">
                <a:solidFill>
                  <a:srgbClr val="000000"/>
                </a:solidFill>
                <a:latin typeface="var(--theme-font-family)"/>
              </a:rPr>
              <a:t>Informace o implantátu musí být v českém jazyce  </a:t>
            </a:r>
            <a:r>
              <a:rPr lang="cs-CZ" sz="2400" b="1" dirty="0">
                <a:solidFill>
                  <a:srgbClr val="000000"/>
                </a:solidFill>
                <a:latin typeface="-apple-system"/>
              </a:rPr>
              <a:t>(§ 40 zákona č.375/2022 </a:t>
            </a:r>
            <a:r>
              <a:rPr lang="cs-CZ" sz="2400" b="1" i="0" dirty="0">
                <a:solidFill>
                  <a:srgbClr val="000000"/>
                </a:solidFill>
                <a:effectLst/>
                <a:latin typeface="-apple-system"/>
              </a:rPr>
              <a:t>Sb.)</a:t>
            </a:r>
          </a:p>
          <a:p>
            <a:pPr algn="just">
              <a:lnSpc>
                <a:spcPct val="170000"/>
              </a:lnSpc>
            </a:pPr>
            <a:endParaRPr lang="cs-CZ" sz="2400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457189" lvl="1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906055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Karta zdravotnického prostředku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" y="1580445"/>
            <a:ext cx="10648951" cy="404883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2400" dirty="0"/>
              <a:t>IMPLANTABILNÍ PROSTŘEDEK – DEFINICE</a:t>
            </a:r>
          </a:p>
          <a:p>
            <a:pPr marL="0" indent="0">
              <a:buNone/>
            </a:pPr>
            <a:endParaRPr lang="cs-CZ" sz="2400" dirty="0"/>
          </a:p>
          <a:p>
            <a:pPr algn="just"/>
            <a:r>
              <a:rPr lang="cs-CZ" sz="2400" b="0" i="0" dirty="0" err="1">
                <a:solidFill>
                  <a:srgbClr val="000000"/>
                </a:solidFill>
                <a:effectLst/>
                <a:latin typeface="var(--theme-font-family)"/>
              </a:rPr>
              <a:t>Implantabilní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var(--theme-font-family)"/>
              </a:rPr>
              <a:t> prostředek, včetně těch, které jsou částečně nebo zcela absorbovány, který:</a:t>
            </a:r>
            <a:endParaRPr lang="cs-CZ" sz="24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lvl="1" algn="just"/>
            <a:r>
              <a:rPr lang="cs-CZ" sz="2400" b="0" i="0" dirty="0">
                <a:solidFill>
                  <a:srgbClr val="000000"/>
                </a:solidFill>
                <a:effectLst/>
                <a:latin typeface="var(--theme-font-family)"/>
              </a:rPr>
              <a:t> má být zcela zaveden do lidského těla, nebo</a:t>
            </a:r>
            <a:endParaRPr lang="cs-CZ" sz="24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lvl="1" algn="just"/>
            <a:r>
              <a:rPr lang="cs-CZ" sz="2400" dirty="0">
                <a:solidFill>
                  <a:srgbClr val="000000"/>
                </a:solidFill>
                <a:latin typeface="var(--theme-font-family)"/>
              </a:rPr>
              <a:t> 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var(--theme-font-family)"/>
              </a:rPr>
              <a:t>má nahradit epiteliální povrch nebo povrch oka,</a:t>
            </a:r>
          </a:p>
          <a:p>
            <a:pPr marL="457189" lvl="1" indent="0" algn="just">
              <a:buNone/>
            </a:pPr>
            <a:endParaRPr lang="cs-CZ" sz="24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just"/>
            <a:r>
              <a:rPr lang="cs-CZ" sz="2400" dirty="0">
                <a:solidFill>
                  <a:srgbClr val="000000"/>
                </a:solidFill>
                <a:latin typeface="var(--theme-font-family)"/>
              </a:rPr>
              <a:t>Prostředek implantován p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var(--theme-font-family)"/>
              </a:rPr>
              <a:t>rostřednictvím klinického zákroku, po němž má zůstat na místě.</a:t>
            </a:r>
          </a:p>
          <a:p>
            <a:pPr marL="0" indent="0" algn="just">
              <a:buNone/>
            </a:pPr>
            <a:endParaRPr lang="cs-CZ" sz="24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just"/>
            <a:r>
              <a:rPr lang="cs-CZ" sz="2400" b="0" i="0" dirty="0">
                <a:solidFill>
                  <a:srgbClr val="000000"/>
                </a:solidFill>
                <a:effectLst/>
                <a:latin typeface="var(--theme-font-family)"/>
              </a:rPr>
              <a:t>Prostředek, který má být pomocí klinického zákroku částečně zaveden do lidského těla a po zákroku v něm zůstat alespoň 30 dní</a:t>
            </a:r>
            <a:endParaRPr lang="cs-CZ" sz="2400" b="0" i="0" dirty="0">
              <a:solidFill>
                <a:srgbClr val="000000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4614420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85723"/>
            <a:ext cx="10972800" cy="1143000"/>
          </a:xfrm>
        </p:spPr>
        <p:txBody>
          <a:bodyPr/>
          <a:lstStyle/>
          <a:p>
            <a:r>
              <a:rPr lang="cs-CZ" dirty="0">
                <a:latin typeface="+mn-lt"/>
              </a:rPr>
              <a:t>Karta zdravotnického prostředku 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7675" y="903111"/>
            <a:ext cx="10648951" cy="564444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sz="2400" b="0" i="0" dirty="0">
                <a:solidFill>
                  <a:srgbClr val="000000"/>
                </a:solidFill>
                <a:effectLst/>
                <a:latin typeface="var(--theme-font-family)"/>
              </a:rPr>
              <a:t>Povinnost se nevztahuje na tyto 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implantáty:</a:t>
            </a:r>
          </a:p>
          <a:p>
            <a:pPr lvl="1" algn="just"/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 šicí materiály, </a:t>
            </a:r>
          </a:p>
          <a:p>
            <a:pPr lvl="1" algn="just"/>
            <a:r>
              <a:rPr lang="cs-CZ" sz="2400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svorky a skoby, </a:t>
            </a:r>
          </a:p>
          <a:p>
            <a:pPr lvl="1" algn="just"/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 zubní výplně, </a:t>
            </a:r>
          </a:p>
          <a:p>
            <a:pPr lvl="1" algn="just"/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 rovnátka, korunky, </a:t>
            </a:r>
          </a:p>
          <a:p>
            <a:pPr lvl="1" algn="just"/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 šrouby, </a:t>
            </a:r>
          </a:p>
          <a:p>
            <a:pPr lvl="1" algn="just"/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 klínky, </a:t>
            </a:r>
          </a:p>
          <a:p>
            <a:pPr lvl="1" algn="just"/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 destičky, </a:t>
            </a:r>
          </a:p>
          <a:p>
            <a:pPr lvl="1" algn="just"/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 dráty, </a:t>
            </a:r>
          </a:p>
          <a:p>
            <a:pPr lvl="1" algn="just"/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 čepy, </a:t>
            </a:r>
          </a:p>
          <a:p>
            <a:pPr lvl="1" algn="just"/>
            <a:r>
              <a:rPr lang="cs-CZ" sz="2400" dirty="0">
                <a:solidFill>
                  <a:srgbClr val="000000"/>
                </a:solidFill>
                <a:latin typeface="-apple-system"/>
              </a:rPr>
              <a:t> s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pony,</a:t>
            </a:r>
          </a:p>
          <a:p>
            <a:pPr lvl="1" algn="just"/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 konektory.</a:t>
            </a:r>
          </a:p>
          <a:p>
            <a:pPr lvl="1" algn="just"/>
            <a:endParaRPr lang="cs-CZ" sz="24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just"/>
            <a:r>
              <a:rPr lang="cs-CZ" sz="2400" b="0" i="0" dirty="0">
                <a:solidFill>
                  <a:srgbClr val="000000"/>
                </a:solidFill>
                <a:effectLst/>
                <a:latin typeface="-apple-system"/>
              </a:rPr>
              <a:t> Komisi je svěřena pravomoc přijímat akty v přenesené pravomoci v souladu s článkem 115 za účelem změny tohoto seznamu doplněním jiných druhů implantátů nebo jejich odstraněním ze seznamu.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633835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Karta zdravotnického prostředku - poskytovatel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" y="1580445"/>
            <a:ext cx="10648951" cy="4048832"/>
          </a:xfrm>
        </p:spPr>
        <p:txBody>
          <a:bodyPr>
            <a:normAutofit/>
          </a:bodyPr>
          <a:lstStyle/>
          <a:p>
            <a:pPr marL="457189" lvl="1" indent="0">
              <a:buNone/>
            </a:pPr>
            <a:endParaRPr lang="cs-CZ" sz="2400" dirty="0"/>
          </a:p>
          <a:p>
            <a:pPr algn="just"/>
            <a:r>
              <a:rPr lang="cs-CZ" sz="2400" dirty="0">
                <a:solidFill>
                  <a:srgbClr val="000000"/>
                </a:solidFill>
                <a:latin typeface="var(--theme-font-family)"/>
              </a:rPr>
              <a:t>Poskytnout pacientovi, popřípadě jeho zákonnému zástupci nebo opatrovníkovi kartu s informacemi o implantátu</a:t>
            </a:r>
          </a:p>
          <a:p>
            <a:pPr marL="914377" lvl="2" indent="0" algn="just">
              <a:buNone/>
            </a:pPr>
            <a:endParaRPr lang="cs-CZ" sz="2400" dirty="0">
              <a:solidFill>
                <a:srgbClr val="000000"/>
              </a:solidFill>
              <a:latin typeface="var(--theme-font-family)"/>
            </a:endParaRPr>
          </a:p>
          <a:p>
            <a:pPr algn="just"/>
            <a:r>
              <a:rPr lang="cs-CZ" sz="2400" dirty="0">
                <a:solidFill>
                  <a:srgbClr val="000000"/>
                </a:solidFill>
                <a:latin typeface="var(--theme-font-family)"/>
              </a:rPr>
              <a:t> Na kartu uvést totožnost pacienta, popřípadě vlepit štítky s identifikací ZP, pokud zde chybí identifikace ZP</a:t>
            </a:r>
          </a:p>
          <a:p>
            <a:pPr marL="0" indent="0" algn="just">
              <a:buNone/>
            </a:pPr>
            <a:endParaRPr lang="cs-CZ" sz="2400" dirty="0">
              <a:solidFill>
                <a:srgbClr val="000000"/>
              </a:solidFill>
              <a:latin typeface="var(--theme-font-family)"/>
            </a:endParaRPr>
          </a:p>
          <a:p>
            <a:pPr algn="just"/>
            <a:r>
              <a:rPr lang="cs-CZ" sz="2400" dirty="0">
                <a:solidFill>
                  <a:srgbClr val="000000"/>
                </a:solidFill>
                <a:latin typeface="var(--theme-font-family)"/>
              </a:rPr>
              <a:t> Učinit záznam o předání ve zdravotnické dokumentaci</a:t>
            </a:r>
          </a:p>
          <a:p>
            <a:pPr algn="just"/>
            <a:endParaRPr lang="cs-CZ" sz="2400" dirty="0">
              <a:solidFill>
                <a:srgbClr val="000000"/>
              </a:solidFill>
              <a:latin typeface="var(--theme-font-family)"/>
            </a:endParaRPr>
          </a:p>
        </p:txBody>
      </p:sp>
    </p:spTree>
    <p:extLst>
      <p:ext uri="{BB962C8B-B14F-4D97-AF65-F5344CB8AC3E}">
        <p14:creationId xmlns:p14="http://schemas.microsoft.com/office/powerpoint/2010/main" val="25117833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2CDCA34C-2937-91DC-175D-95E59E327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35811">
            <a:off x="2411692" y="541633"/>
            <a:ext cx="2707449" cy="6026259"/>
          </a:xfrm>
          <a:prstGeom prst="rect">
            <a:avLst/>
          </a:prstGeom>
        </p:spPr>
      </p:pic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99" y="273524"/>
            <a:ext cx="10972800" cy="1143000"/>
          </a:xfrm>
        </p:spPr>
        <p:txBody>
          <a:bodyPr/>
          <a:lstStyle/>
          <a:p>
            <a:r>
              <a:rPr lang="cs-CZ" dirty="0">
                <a:latin typeface="+mn-lt"/>
              </a:rPr>
              <a:t>Karta zdravotnického prostředku - TEP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99ABE2F-5034-4CCD-22CA-160FC1F63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910910">
            <a:off x="5993056" y="2292940"/>
            <a:ext cx="6812834" cy="233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379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2599"/>
            <a:ext cx="10972800" cy="1143000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  <a:latin typeface="var(--theme-font-family)"/>
              </a:rPr>
              <a:t>Předepisování zdravotnického prostředku</a:t>
            </a:r>
            <a:br>
              <a:rPr lang="cs-CZ" dirty="0">
                <a:solidFill>
                  <a:srgbClr val="000000"/>
                </a:solidFill>
                <a:latin typeface="-apple-system"/>
              </a:rPr>
            </a:br>
            <a:endParaRPr lang="cs-CZ" dirty="0"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BCA46A2-CD20-01DC-97EA-7011BC930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3" y="1922720"/>
            <a:ext cx="8466668" cy="401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451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2599"/>
            <a:ext cx="10972800" cy="1143000"/>
          </a:xfrm>
        </p:spPr>
        <p:txBody>
          <a:bodyPr/>
          <a:lstStyle/>
          <a:p>
            <a:r>
              <a:rPr lang="cs-CZ" b="1" dirty="0">
                <a:solidFill>
                  <a:srgbClr val="000000"/>
                </a:solidFill>
                <a:latin typeface="var(--theme-font-family)"/>
              </a:rPr>
              <a:t>Základní zásady pro předepisování prostředku</a:t>
            </a:r>
            <a:br>
              <a:rPr lang="cs-CZ" dirty="0">
                <a:solidFill>
                  <a:srgbClr val="000000"/>
                </a:solidFill>
                <a:latin typeface="-apple-system"/>
              </a:rPr>
            </a:br>
            <a:endParaRPr lang="cs-CZ" dirty="0">
              <a:latin typeface="+mn-lt"/>
            </a:endParaRP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9956" y="1095022"/>
            <a:ext cx="11334044" cy="4948561"/>
          </a:xfrm>
        </p:spPr>
        <p:txBody>
          <a:bodyPr>
            <a:normAutofit/>
          </a:bodyPr>
          <a:lstStyle/>
          <a:p>
            <a:pPr algn="just"/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Prostředek předepisuje </a:t>
            </a:r>
          </a:p>
          <a:p>
            <a:pPr lvl="1" algn="just"/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lékař nebo zubní lékař (dále jen „lékař“) </a:t>
            </a:r>
          </a:p>
          <a:p>
            <a:pPr lvl="1" algn="just"/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nebo jiný zdravotnický pracovník se specializovanou nebo zvláštní odbornou způsobilostí podle zákona o nelékařských zdravotnických povoláních (dále jen „předepisující“) na lékařský předpis, kterým je</a:t>
            </a:r>
            <a:endParaRPr lang="cs-CZ" sz="20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lvl="4" algn="just"/>
            <a:r>
              <a:rPr lang="cs-CZ" sz="2000" dirty="0">
                <a:solidFill>
                  <a:srgbClr val="000000"/>
                </a:solidFill>
                <a:latin typeface="var(--theme-font-family)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poukaz v elektronické podobě </a:t>
            </a:r>
          </a:p>
          <a:p>
            <a:pPr lvl="4" algn="just"/>
            <a:r>
              <a:rPr lang="cs-CZ" sz="2000" dirty="0">
                <a:solidFill>
                  <a:srgbClr val="000000"/>
                </a:solidFill>
                <a:latin typeface="var(--theme-font-family)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poukaz v listinné podobě </a:t>
            </a:r>
          </a:p>
          <a:p>
            <a:pPr lvl="4" algn="just"/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 žádanka na prostředky pro použití při poskytování zdravotních služeb.</a:t>
            </a:r>
          </a:p>
          <a:p>
            <a:pPr algn="just"/>
            <a:endParaRPr lang="cs-CZ" sz="2000" b="0" i="0" dirty="0">
              <a:solidFill>
                <a:srgbClr val="000000"/>
              </a:solidFill>
              <a:effectLst/>
              <a:latin typeface="var(--theme-font-family)"/>
            </a:endParaRPr>
          </a:p>
          <a:p>
            <a:pPr algn="just"/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Elektronický nebo listinný poukaz lze u výdejce uplatnit do 30 dnů od jeho vystavení, neurčí-li předepisující jinak, nejpozději však do 1 roku.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3" name="Zástupný text 12">
            <a:extLst>
              <a:ext uri="{FF2B5EF4-FFF2-40B4-BE49-F238E27FC236}">
                <a16:creationId xmlns:a16="http://schemas.microsoft.com/office/drawing/2014/main" id="{173444A9-B5E2-1F73-2ADC-43DC695E8A2B}"/>
              </a:ext>
            </a:extLst>
          </p:cNvPr>
          <p:cNvSpPr txBox="1">
            <a:spLocks/>
          </p:cNvSpPr>
          <p:nvPr/>
        </p:nvSpPr>
        <p:spPr>
          <a:xfrm>
            <a:off x="508000" y="4876800"/>
            <a:ext cx="11176000" cy="193322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 fontScale="25000" lnSpcReduction="20000"/>
          </a:bodyPr>
          <a:lstStyle>
            <a:lvl1pPr marL="285744" indent="-28574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1pPr>
            <a:lvl2pPr marL="685783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2pPr>
            <a:lvl3pPr marL="1142971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3pPr>
            <a:lvl4pPr marL="1600160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4pPr>
            <a:lvl5pPr marL="2057349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200" dirty="0"/>
          </a:p>
          <a:p>
            <a:pPr marL="0" indent="0" algn="just">
              <a:buNone/>
            </a:pPr>
            <a:r>
              <a:rPr lang="cs-CZ" sz="5500" b="1" dirty="0">
                <a:solidFill>
                  <a:srgbClr val="800080"/>
                </a:solidFill>
                <a:latin typeface="+mn-lt"/>
              </a:rPr>
              <a:t>55/2011 </a:t>
            </a:r>
            <a:r>
              <a:rPr lang="cs-CZ" sz="5500" b="1" dirty="0" err="1">
                <a:solidFill>
                  <a:srgbClr val="800080"/>
                </a:solidFill>
                <a:latin typeface="+mn-lt"/>
              </a:rPr>
              <a:t>Sb.VYHLÁŠKA</a:t>
            </a:r>
            <a:r>
              <a:rPr lang="cs-CZ" sz="5500" b="1" dirty="0">
                <a:solidFill>
                  <a:srgbClr val="800080"/>
                </a:solidFill>
                <a:latin typeface="+mn-lt"/>
              </a:rPr>
              <a:t> o </a:t>
            </a:r>
            <a:r>
              <a:rPr lang="cs-CZ" sz="5500" b="1" dirty="0">
                <a:solidFill>
                  <a:srgbClr val="000000"/>
                </a:solidFill>
                <a:latin typeface="+mn-lt"/>
              </a:rPr>
              <a:t>činnostech zdravotnických pracovníků a jiných odborných pracovníků</a:t>
            </a:r>
          </a:p>
          <a:p>
            <a:pPr algn="just"/>
            <a:r>
              <a:rPr lang="cs-CZ" sz="5500" dirty="0"/>
              <a:t>§ 4 - Všeobecná sestra</a:t>
            </a:r>
          </a:p>
          <a:p>
            <a:pPr lvl="1"/>
            <a:r>
              <a:rPr lang="cs-CZ" sz="5500" dirty="0"/>
              <a:t>s) </a:t>
            </a:r>
            <a:r>
              <a:rPr lang="cs-CZ" sz="5500" b="1" dirty="0"/>
              <a:t>doporučovat </a:t>
            </a:r>
            <a:r>
              <a:rPr lang="cs-CZ" sz="5500" dirty="0"/>
              <a:t>použití vhodných zdravotnických prostředků pro péči o </a:t>
            </a:r>
            <a:r>
              <a:rPr lang="cs-CZ" sz="5500" dirty="0" err="1"/>
              <a:t>stomie</a:t>
            </a:r>
            <a:r>
              <a:rPr lang="cs-CZ" sz="5500" dirty="0"/>
              <a:t>, chronické rány nebo při inkontinenci,</a:t>
            </a:r>
          </a:p>
          <a:p>
            <a:pPr lvl="1"/>
            <a:endParaRPr lang="cs-CZ" sz="5500" dirty="0"/>
          </a:p>
          <a:p>
            <a:pPr lvl="1"/>
            <a:r>
              <a:rPr lang="cs-CZ" sz="5500" dirty="0"/>
              <a:t>t</a:t>
            </a:r>
            <a:r>
              <a:rPr lang="cs-CZ" sz="5500" b="1" dirty="0"/>
              <a:t>) doporučovat </a:t>
            </a:r>
            <a:r>
              <a:rPr lang="cs-CZ" sz="5500" dirty="0"/>
              <a:t>vhodné kompenzační zdravotnické prostředky pro zajištění mobility </a:t>
            </a:r>
          </a:p>
          <a:p>
            <a:pPr marL="457189" lvl="1" indent="0">
              <a:buNone/>
            </a:pPr>
            <a:r>
              <a:rPr lang="cs-CZ" sz="5500" dirty="0"/>
              <a:t>     a sebeobsluhy v domácím prostředí,</a:t>
            </a:r>
          </a:p>
          <a:p>
            <a:pPr marL="0" indent="0">
              <a:buFontTx/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261965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70" y="2027105"/>
            <a:ext cx="10583537" cy="3062688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  <a:latin typeface="+mn-lt"/>
              </a:rPr>
              <a:t>Hlášení závažné nežádoucí příhody </a:t>
            </a:r>
            <a:br>
              <a:rPr lang="cs-CZ" b="1" dirty="0">
                <a:solidFill>
                  <a:srgbClr val="0070C0"/>
                </a:solidFill>
                <a:latin typeface="+mn-lt"/>
              </a:rPr>
            </a:br>
            <a:r>
              <a:rPr lang="cs-CZ" b="1" dirty="0">
                <a:solidFill>
                  <a:srgbClr val="0070C0"/>
                </a:solidFill>
                <a:latin typeface="+mn-lt"/>
              </a:rPr>
              <a:t>a podezření na závažnou nežádoucí příhodu </a:t>
            </a:r>
            <a:br>
              <a:rPr lang="cs-CZ" b="1" dirty="0">
                <a:solidFill>
                  <a:srgbClr val="0070C0"/>
                </a:solidFill>
                <a:latin typeface="+mn-lt"/>
              </a:rPr>
            </a:br>
            <a:r>
              <a:rPr lang="cs-CZ" b="1" dirty="0">
                <a:solidFill>
                  <a:srgbClr val="0070C0"/>
                </a:solidFill>
                <a:latin typeface="+mn-lt"/>
              </a:rPr>
              <a:t>u ZP</a:t>
            </a:r>
            <a:br>
              <a:rPr lang="cs-CZ" b="1" dirty="0">
                <a:solidFill>
                  <a:srgbClr val="212529"/>
                </a:solidFill>
                <a:latin typeface="Roboto Condensed" panose="02000000000000000000" pitchFamily="2" charset="0"/>
              </a:rPr>
            </a:br>
            <a:endParaRPr lang="cs-CZ" dirty="0">
              <a:latin typeface="+mn-lt"/>
            </a:endParaRP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EB20FDD0-1C66-8CB7-8D70-9ECC3D8A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06" y="4087257"/>
            <a:ext cx="11108267" cy="4670563"/>
          </a:xfrm>
        </p:spPr>
        <p:txBody>
          <a:bodyPr/>
          <a:lstStyle/>
          <a:p>
            <a:endParaRPr lang="cs-CZ" b="1" dirty="0"/>
          </a:p>
          <a:p>
            <a:endParaRPr lang="cs-CZ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153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2600"/>
            <a:ext cx="10972800" cy="650512"/>
          </a:xfrm>
        </p:spPr>
        <p:txBody>
          <a:bodyPr/>
          <a:lstStyle/>
          <a:p>
            <a:r>
              <a:rPr lang="cs-CZ" sz="2800" dirty="0">
                <a:solidFill>
                  <a:srgbClr val="212529"/>
                </a:solidFill>
                <a:latin typeface="+mn-lt"/>
              </a:rPr>
              <a:t>Hlášení závažné nežádoucí příhody a podezření na závažnou nežádoucí příhodu u ZP</a:t>
            </a:r>
            <a:br>
              <a:rPr lang="cs-CZ" b="1" dirty="0">
                <a:solidFill>
                  <a:srgbClr val="212529"/>
                </a:solidFill>
                <a:latin typeface="Roboto Condensed" panose="02000000000000000000" pitchFamily="2" charset="0"/>
              </a:rPr>
            </a:br>
            <a:endParaRPr lang="cs-CZ" dirty="0">
              <a:latin typeface="+mn-lt"/>
            </a:endParaRP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EB20FDD0-1C66-8CB7-8D70-9ECC3D8A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3" y="1185333"/>
            <a:ext cx="11108267" cy="4670563"/>
          </a:xfrm>
        </p:spPr>
        <p:txBody>
          <a:bodyPr/>
          <a:lstStyle/>
          <a:p>
            <a:endParaRPr lang="cs-CZ" b="1" dirty="0"/>
          </a:p>
          <a:p>
            <a:endParaRPr lang="cs-CZ" b="1" dirty="0"/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8356" y="1002104"/>
            <a:ext cx="11334044" cy="5489007"/>
          </a:xfrm>
        </p:spPr>
        <p:txBody>
          <a:bodyPr>
            <a:normAutofit lnSpcReduction="10000"/>
          </a:bodyPr>
          <a:lstStyle/>
          <a:p>
            <a:endParaRPr lang="cs-CZ" sz="2400" b="1" dirty="0">
              <a:solidFill>
                <a:srgbClr val="212529"/>
              </a:solidFill>
              <a:latin typeface="+mn-lt"/>
            </a:endParaRPr>
          </a:p>
          <a:p>
            <a:r>
              <a:rPr lang="cs-CZ" sz="2400" b="1" dirty="0">
                <a:solidFill>
                  <a:srgbClr val="212529"/>
                </a:solidFill>
                <a:latin typeface="+mn-lt"/>
              </a:rPr>
              <a:t>Hlášení na SÚKL - povinnost – výrobci ZP a IVD  </a:t>
            </a:r>
          </a:p>
          <a:p>
            <a:pPr marL="0" indent="0">
              <a:buNone/>
            </a:pPr>
            <a:endParaRPr lang="cs-CZ" sz="2400" b="1" dirty="0">
              <a:solidFill>
                <a:srgbClr val="212529"/>
              </a:solidFill>
              <a:latin typeface="+mn-lt"/>
            </a:endParaRPr>
          </a:p>
          <a:p>
            <a:r>
              <a:rPr lang="cs-CZ" sz="2400" b="1" dirty="0">
                <a:solidFill>
                  <a:srgbClr val="000000"/>
                </a:solidFill>
                <a:latin typeface="var(--theme-font-family)"/>
              </a:rPr>
              <a:t>Povinnosti poskytovatele zdravotních služeb v rámci </a:t>
            </a:r>
            <a:r>
              <a:rPr lang="cs-CZ" sz="2400" b="1" dirty="0" err="1">
                <a:solidFill>
                  <a:srgbClr val="000000"/>
                </a:solidFill>
                <a:latin typeface="var(--theme-font-family)"/>
              </a:rPr>
              <a:t>vigilance</a:t>
            </a:r>
            <a:endParaRPr lang="cs-CZ" sz="2400" dirty="0">
              <a:solidFill>
                <a:srgbClr val="000000"/>
              </a:solidFill>
              <a:latin typeface="-apple-system"/>
            </a:endParaRPr>
          </a:p>
          <a:p>
            <a:pPr lvl="1"/>
            <a:r>
              <a:rPr lang="cs-CZ" sz="1900" b="1" dirty="0">
                <a:solidFill>
                  <a:srgbClr val="212529"/>
                </a:solidFill>
                <a:latin typeface="+mn-lt"/>
              </a:rPr>
              <a:t>Hlášení SÚKL - na dobrovolné bázi 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cs-CZ" i="0" spc="15" dirty="0">
                <a:solidFill>
                  <a:srgbClr val="000000"/>
                </a:solidFill>
                <a:effectLst/>
                <a:latin typeface="+mn-lt"/>
              </a:rPr>
              <a:t>zdravotničtí pracovníci</a:t>
            </a:r>
            <a:endParaRPr lang="cs-CZ" spc="15" dirty="0">
              <a:solidFill>
                <a:srgbClr val="000000"/>
              </a:solidFill>
              <a:latin typeface="+mn-lt"/>
            </a:endParaRP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cs-CZ" i="0" spc="15" dirty="0">
                <a:solidFill>
                  <a:srgbClr val="000000"/>
                </a:solidFill>
                <a:effectLst/>
                <a:latin typeface="+mn-lt"/>
              </a:rPr>
              <a:t>uživatelé </a:t>
            </a:r>
            <a:endParaRPr lang="cs-CZ" sz="2000" i="0" dirty="0">
              <a:solidFill>
                <a:srgbClr val="212529"/>
              </a:solidFill>
              <a:effectLst/>
              <a:latin typeface="+mn-lt"/>
            </a:endParaRP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cs-CZ" i="0" spc="15" dirty="0">
                <a:solidFill>
                  <a:srgbClr val="000000"/>
                </a:solidFill>
                <a:effectLst/>
                <a:latin typeface="+mn-lt"/>
              </a:rPr>
              <a:t>pacienti</a:t>
            </a:r>
            <a:endParaRPr lang="cs-CZ" sz="2000" i="0" dirty="0">
              <a:solidFill>
                <a:srgbClr val="212529"/>
              </a:solidFill>
              <a:effectLst/>
              <a:latin typeface="+mn-lt"/>
            </a:endParaRPr>
          </a:p>
          <a:p>
            <a:pPr lvl="2" algn="just"/>
            <a:r>
              <a:rPr lang="cs-CZ" b="1" dirty="0">
                <a:solidFill>
                  <a:srgbClr val="000000"/>
                </a:solidFill>
                <a:latin typeface="+mn-lt"/>
              </a:rPr>
              <a:t>T</a:t>
            </a:r>
            <a:r>
              <a:rPr lang="cs-CZ" b="1" i="0" dirty="0">
                <a:solidFill>
                  <a:srgbClr val="000000"/>
                </a:solidFill>
                <a:effectLst/>
                <a:latin typeface="+mn-lt"/>
              </a:rPr>
              <a:t>ato hlášení jsou n</a:t>
            </a:r>
            <a:r>
              <a:rPr lang="cs-CZ" b="1" i="0" spc="15" dirty="0">
                <a:solidFill>
                  <a:srgbClr val="000000"/>
                </a:solidFill>
                <a:effectLst/>
                <a:latin typeface="+mn-lt"/>
              </a:rPr>
              <a:t>ejdůležitějším zdrojem informací o prostředcích po jejich dodání na trh</a:t>
            </a:r>
            <a:endParaRPr lang="cs-CZ" b="1" i="1" spc="15" dirty="0">
              <a:solidFill>
                <a:srgbClr val="000000"/>
              </a:solidFill>
              <a:effectLst/>
              <a:latin typeface="+mn-lt"/>
            </a:endParaRPr>
          </a:p>
          <a:p>
            <a:pPr marL="0" indent="0" algn="just">
              <a:buNone/>
            </a:pPr>
            <a:r>
              <a:rPr lang="cs-CZ" b="1" i="0" dirty="0">
                <a:solidFill>
                  <a:srgbClr val="000000"/>
                </a:solidFill>
                <a:effectLst/>
                <a:latin typeface="var(--theme-font-family)"/>
              </a:rPr>
              <a:t>Povinnosti:</a:t>
            </a:r>
          </a:p>
          <a:p>
            <a:pPr algn="just"/>
            <a:r>
              <a:rPr lang="cs-CZ" b="0" i="0" dirty="0">
                <a:solidFill>
                  <a:srgbClr val="000000"/>
                </a:solidFill>
                <a:effectLst/>
                <a:latin typeface="var(--theme-font-family)"/>
              </a:rPr>
              <a:t>činit veškerá potřebná opatření s cílem minimalizovat negativní dopady vzniklé příhody,</a:t>
            </a:r>
            <a:endParaRPr lang="cs-CZ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just"/>
            <a:r>
              <a:rPr lang="cs-CZ" b="0" i="0" dirty="0">
                <a:solidFill>
                  <a:srgbClr val="000000"/>
                </a:solidFill>
                <a:effectLst/>
                <a:latin typeface="var(--theme-font-family)"/>
              </a:rPr>
              <a:t>zpřístupnit výrobci a Ústavu dotčený prostředek veškeré dokumentace pro účely kontroly a zjištění příčin vzniklé příhody a</a:t>
            </a:r>
            <a:endParaRPr lang="cs-CZ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just"/>
            <a:r>
              <a:rPr lang="cs-CZ" b="0" i="0" dirty="0">
                <a:solidFill>
                  <a:srgbClr val="000000"/>
                </a:solidFill>
                <a:effectLst/>
                <a:latin typeface="var(--theme-font-family)"/>
              </a:rPr>
              <a:t>poskytovat výrobci a Ústavu veškerou potřebnou součinnost a informace za účelem zjištění příčin vzniklé příhody.</a:t>
            </a:r>
            <a:endParaRPr lang="cs-CZ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marL="0" indent="0" algn="just">
              <a:buNone/>
            </a:pPr>
            <a:r>
              <a:rPr lang="cs-CZ" dirty="0">
                <a:solidFill>
                  <a:srgbClr val="000000"/>
                </a:solidFill>
                <a:latin typeface="var(--theme-font-family)"/>
              </a:rPr>
              <a:t>P</a:t>
            </a:r>
            <a:r>
              <a:rPr lang="cs-CZ" b="0" i="0" dirty="0">
                <a:solidFill>
                  <a:srgbClr val="000000"/>
                </a:solidFill>
                <a:effectLst/>
                <a:latin typeface="var(--theme-font-family)"/>
              </a:rPr>
              <a:t>oskytovatel zdravotních služeb, který nabyl podezření, že došlo k závažné nežádoucí příhodě s následkem újmy na zdraví nebo smrti pacienta, je povinen uchovávat ve zdravotnické dokumentaci vedené o pacientovi tuto skutečnost.</a:t>
            </a:r>
            <a:endParaRPr lang="cs-CZ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88538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51" y="1684792"/>
            <a:ext cx="10972800" cy="1079490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0070C0"/>
                </a:solidFill>
                <a:latin typeface="+mn-lt"/>
              </a:rPr>
              <a:t>Dokumentace používaných zdravotnických prostředků</a:t>
            </a:r>
          </a:p>
        </p:txBody>
      </p:sp>
    </p:spTree>
    <p:extLst>
      <p:ext uri="{BB962C8B-B14F-4D97-AF65-F5344CB8AC3E}">
        <p14:creationId xmlns:p14="http://schemas.microsoft.com/office/powerpoint/2010/main" val="41312667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EB20FDD0-1C66-8CB7-8D70-9ECC3D8A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3" y="1185333"/>
            <a:ext cx="11108267" cy="4670563"/>
          </a:xfrm>
        </p:spPr>
        <p:txBody>
          <a:bodyPr/>
          <a:lstStyle/>
          <a:p>
            <a:endParaRPr lang="cs-CZ" b="1" dirty="0"/>
          </a:p>
          <a:p>
            <a:endParaRPr lang="cs-CZ" b="1" dirty="0"/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183660"/>
            <a:ext cx="12192000" cy="6386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800" dirty="0">
                <a:solidFill>
                  <a:srgbClr val="FF0000"/>
                </a:solidFill>
              </a:rPr>
              <a:t>Shrnutí</a:t>
            </a:r>
          </a:p>
          <a:p>
            <a:pPr marL="0" indent="0">
              <a:buNone/>
            </a:pPr>
            <a:endParaRPr lang="cs-CZ" dirty="0"/>
          </a:p>
          <a:p>
            <a:pPr lvl="2"/>
            <a:r>
              <a:rPr lang="cs-CZ" sz="3200" dirty="0"/>
              <a:t> </a:t>
            </a:r>
            <a:r>
              <a:rPr lang="cs-CZ" sz="2800" dirty="0"/>
              <a:t>Dokumentace</a:t>
            </a:r>
          </a:p>
          <a:p>
            <a:pPr lvl="2"/>
            <a:r>
              <a:rPr lang="cs-CZ" sz="2800" dirty="0"/>
              <a:t> Pokyny výrobce</a:t>
            </a:r>
          </a:p>
          <a:p>
            <a:pPr lvl="2"/>
            <a:r>
              <a:rPr lang="cs-CZ" sz="2800" dirty="0"/>
              <a:t> Skladování</a:t>
            </a:r>
          </a:p>
          <a:p>
            <a:pPr lvl="2"/>
            <a:r>
              <a:rPr lang="cs-CZ" sz="2800" dirty="0"/>
              <a:t> Kontrola</a:t>
            </a:r>
          </a:p>
          <a:p>
            <a:pPr lvl="2"/>
            <a:r>
              <a:rPr lang="cs-CZ" sz="2800" dirty="0"/>
              <a:t> Směrnice, školení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D225EE2-00A5-356E-D7F7-2C6270800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844" y="2138787"/>
            <a:ext cx="3860800" cy="38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74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2599"/>
            <a:ext cx="10972800" cy="1079490"/>
          </a:xfrm>
        </p:spPr>
        <p:txBody>
          <a:bodyPr/>
          <a:lstStyle/>
          <a:p>
            <a:r>
              <a:rPr lang="cs-CZ" dirty="0">
                <a:latin typeface="+mn-lt"/>
              </a:rPr>
              <a:t>Dokumentace používaných zdravotnických prostředků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2223" y="1804919"/>
            <a:ext cx="11334044" cy="4670562"/>
          </a:xfrm>
        </p:spPr>
        <p:txBody>
          <a:bodyPr>
            <a:normAutofit/>
          </a:bodyPr>
          <a:lstStyle/>
          <a:p>
            <a:pPr algn="just"/>
            <a:r>
              <a:rPr lang="cs-CZ" sz="2400" b="0" i="0" dirty="0">
                <a:solidFill>
                  <a:srgbClr val="000000"/>
                </a:solidFill>
                <a:effectLst/>
                <a:latin typeface="+mn-lt"/>
              </a:rPr>
              <a:t>Poskytovatel zdravotních služeb je povinen vést dokumentaci používaných prostředků,</a:t>
            </a:r>
          </a:p>
          <a:p>
            <a:pPr marL="0" indent="0" algn="just">
              <a:buNone/>
            </a:pPr>
            <a:endParaRPr lang="cs-CZ" sz="2400" b="0" i="0" dirty="0">
              <a:solidFill>
                <a:srgbClr val="000000"/>
              </a:solidFill>
              <a:effectLst/>
              <a:latin typeface="+mn-lt"/>
            </a:endParaRPr>
          </a:p>
          <a:p>
            <a:pPr lvl="1" algn="just"/>
            <a:r>
              <a:rPr lang="cs-CZ" sz="2400" b="0" i="0" dirty="0">
                <a:solidFill>
                  <a:srgbClr val="000000"/>
                </a:solidFill>
                <a:effectLst/>
                <a:latin typeface="+mn-lt"/>
              </a:rPr>
              <a:t> u kterých musí být prováděna </a:t>
            </a:r>
            <a:r>
              <a:rPr lang="cs-CZ" sz="2400" b="1" i="0" dirty="0">
                <a:solidFill>
                  <a:srgbClr val="000000"/>
                </a:solidFill>
                <a:effectLst/>
                <a:latin typeface="+mn-lt"/>
              </a:rPr>
              <a:t>instruktáž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+mn-lt"/>
              </a:rPr>
              <a:t>,</a:t>
            </a:r>
          </a:p>
          <a:p>
            <a:pPr marL="457189" lvl="1" indent="0" algn="just">
              <a:buNone/>
            </a:pPr>
            <a:endParaRPr lang="cs-CZ" sz="2400" b="0" i="0" dirty="0">
              <a:solidFill>
                <a:srgbClr val="000000"/>
              </a:solidFill>
              <a:effectLst/>
              <a:latin typeface="+mn-lt"/>
            </a:endParaRPr>
          </a:p>
          <a:p>
            <a:pPr lvl="1" algn="just"/>
            <a:r>
              <a:rPr lang="cs-CZ" sz="2400" b="0" i="0" dirty="0">
                <a:solidFill>
                  <a:srgbClr val="000000"/>
                </a:solidFill>
                <a:effectLst/>
                <a:latin typeface="+mn-lt"/>
              </a:rPr>
              <a:t> u kterých musí být prováděna </a:t>
            </a:r>
            <a:r>
              <a:rPr lang="cs-CZ" sz="2400" b="1" i="0" dirty="0">
                <a:solidFill>
                  <a:srgbClr val="000000"/>
                </a:solidFill>
                <a:effectLst/>
                <a:latin typeface="+mn-lt"/>
              </a:rPr>
              <a:t>bezpečnostně technická kontrola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+mn-lt"/>
              </a:rPr>
              <a:t>, nebo</a:t>
            </a:r>
          </a:p>
          <a:p>
            <a:pPr marL="457189" lvl="1" indent="0" algn="just">
              <a:buNone/>
            </a:pPr>
            <a:endParaRPr lang="cs-CZ" sz="2400" b="0" i="0" dirty="0">
              <a:solidFill>
                <a:srgbClr val="000000"/>
              </a:solidFill>
              <a:effectLst/>
              <a:latin typeface="+mn-lt"/>
            </a:endParaRPr>
          </a:p>
          <a:p>
            <a:pPr lvl="1" algn="just"/>
            <a:r>
              <a:rPr lang="cs-CZ" sz="2400" b="0" i="0" dirty="0">
                <a:solidFill>
                  <a:srgbClr val="000000"/>
                </a:solidFill>
                <a:effectLst/>
                <a:latin typeface="+mn-lt"/>
              </a:rPr>
              <a:t> které jsou právním předpisem upravujícím oblast metrologie označeny jako pracovní </a:t>
            </a:r>
            <a:r>
              <a:rPr lang="cs-CZ" sz="2400" b="1" i="0" dirty="0">
                <a:solidFill>
                  <a:srgbClr val="000000"/>
                </a:solidFill>
                <a:effectLst/>
                <a:latin typeface="+mn-lt"/>
              </a:rPr>
              <a:t>měřidla stanovená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</a:p>
          <a:p>
            <a:pPr algn="just"/>
            <a:endParaRPr lang="cs-CZ" sz="20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2" name="Obrázek 1" descr="Obsah obrázku text, interiér, vybavení, přeplněné&#10;&#10;Popis byl vytvořen automaticky">
            <a:extLst>
              <a:ext uri="{FF2B5EF4-FFF2-40B4-BE49-F238E27FC236}">
                <a16:creationId xmlns:a16="http://schemas.microsoft.com/office/drawing/2014/main" id="{5486D1E8-E497-819B-83F7-EA28FB27C7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667" y="4534859"/>
            <a:ext cx="3217333" cy="2413452"/>
          </a:xfrm>
          <a:prstGeom prst="rect">
            <a:avLst/>
          </a:prstGeom>
          <a:solidFill>
            <a:schemeClr val="bg1">
              <a:alpha val="77000"/>
            </a:schemeClr>
          </a:solidFill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202749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2599"/>
            <a:ext cx="10972800" cy="187668"/>
          </a:xfrm>
        </p:spPr>
        <p:txBody>
          <a:bodyPr/>
          <a:lstStyle/>
          <a:p>
            <a:r>
              <a:rPr lang="cs-CZ" dirty="0">
                <a:latin typeface="+mn-lt"/>
              </a:rPr>
              <a:t>Obsah této dokumentace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5466" y="801510"/>
            <a:ext cx="11921067" cy="5472289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endParaRPr lang="cs-CZ" sz="20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just"/>
            <a:r>
              <a:rPr lang="cs-CZ" sz="2000" b="0" i="0" dirty="0">
                <a:solidFill>
                  <a:srgbClr val="000000"/>
                </a:solidFill>
                <a:effectLst/>
                <a:latin typeface="var(--theme-font-family)"/>
              </a:rPr>
              <a:t>a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var(--theme-font-family)"/>
              </a:rPr>
              <a:t>) obchodní název prostředku,</a:t>
            </a:r>
          </a:p>
          <a:p>
            <a:pPr algn="just"/>
            <a:endParaRPr lang="cs-CZ" sz="24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just"/>
            <a:r>
              <a:rPr lang="cs-CZ" sz="2400" b="0" i="0" dirty="0">
                <a:solidFill>
                  <a:srgbClr val="000000"/>
                </a:solidFill>
                <a:effectLst/>
                <a:latin typeface="var(--theme-font-family)"/>
              </a:rPr>
              <a:t>b) doplněk názvu označující model prostředku, pokud existuje,</a:t>
            </a:r>
          </a:p>
          <a:p>
            <a:pPr algn="just"/>
            <a:endParaRPr lang="cs-CZ" sz="24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just"/>
            <a:r>
              <a:rPr lang="cs-CZ" sz="2400" b="0" i="0" dirty="0">
                <a:solidFill>
                  <a:srgbClr val="000000"/>
                </a:solidFill>
                <a:effectLst/>
                <a:latin typeface="var(--theme-font-family)"/>
              </a:rPr>
              <a:t>c) UDI - je</a:t>
            </a:r>
            <a:r>
              <a:rPr lang="cs-CZ" sz="2400" dirty="0">
                <a:solidFill>
                  <a:srgbClr val="000000"/>
                </a:solidFill>
                <a:latin typeface="var(--theme-font-family)"/>
              </a:rPr>
              <a:t>dinečnou 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var(--theme-font-family)"/>
              </a:rPr>
              <a:t>identifikaci prostředku; nebyla-li prostředku přidělena, tak identifikaci prostředku uvedením čísla šarže nebo sériového čísla prostředku, před kterým jsou uvedena slova „ČÍSLO ŠARŽE“ nebo „SÉRIOVÉ ČÍSLO“ nebo případně rovnocenný symbol,</a:t>
            </a:r>
          </a:p>
          <a:p>
            <a:pPr algn="just"/>
            <a:endParaRPr lang="cs-CZ" sz="24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just"/>
            <a:r>
              <a:rPr lang="cs-CZ" sz="2400" b="0" i="0" dirty="0">
                <a:solidFill>
                  <a:srgbClr val="000000"/>
                </a:solidFill>
                <a:effectLst/>
                <a:latin typeface="var(--theme-font-family)"/>
              </a:rPr>
              <a:t>d) označení rizikové třídy prostředku,</a:t>
            </a:r>
          </a:p>
          <a:p>
            <a:pPr algn="just"/>
            <a:endParaRPr lang="cs-CZ" sz="24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just"/>
            <a:r>
              <a:rPr lang="cs-CZ" sz="2400" b="0" i="0" dirty="0">
                <a:solidFill>
                  <a:srgbClr val="000000"/>
                </a:solidFill>
                <a:effectLst/>
                <a:latin typeface="var(--theme-font-family)"/>
              </a:rPr>
              <a:t>e) jméno nebo název výrobce,</a:t>
            </a:r>
          </a:p>
          <a:p>
            <a:pPr algn="just"/>
            <a:endParaRPr lang="cs-CZ" sz="24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just"/>
            <a:r>
              <a:rPr lang="cs-CZ" sz="2400" b="0" i="0" dirty="0">
                <a:solidFill>
                  <a:srgbClr val="000000"/>
                </a:solidFill>
                <a:effectLst/>
                <a:latin typeface="var(--theme-font-family)"/>
              </a:rPr>
              <a:t>f) jméno nebo název distributora, nebyl-li prostředek dodán přímo výrobcem,</a:t>
            </a:r>
          </a:p>
          <a:p>
            <a:pPr marL="0" indent="0" algn="just">
              <a:buNone/>
            </a:pPr>
            <a:endParaRPr lang="cs-CZ" sz="24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just"/>
            <a:r>
              <a:rPr lang="cs-CZ" sz="2400" b="0" i="0" dirty="0">
                <a:solidFill>
                  <a:srgbClr val="000000"/>
                </a:solidFill>
                <a:effectLst/>
                <a:latin typeface="var(--theme-font-family)"/>
              </a:rPr>
              <a:t>g) datum uvedení prostředku do provozu a</a:t>
            </a:r>
          </a:p>
          <a:p>
            <a:pPr algn="just"/>
            <a:endParaRPr lang="cs-CZ" sz="24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algn="just"/>
            <a:r>
              <a:rPr lang="cs-CZ" sz="2400" b="0" i="0" dirty="0">
                <a:solidFill>
                  <a:srgbClr val="000000"/>
                </a:solidFill>
                <a:effectLst/>
                <a:latin typeface="var(--theme-font-family)"/>
              </a:rPr>
              <a:t>h) záznam o provedených instruktážích, bezpečnostně technických kontrolách, opravách a revizích prostředku.</a:t>
            </a:r>
            <a:endParaRPr lang="cs-CZ" sz="2400" b="0" i="0" dirty="0">
              <a:solidFill>
                <a:srgbClr val="000000"/>
              </a:solidFill>
              <a:effectLst/>
              <a:latin typeface="-apple-system"/>
            </a:endParaRP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2FE7E9D-C8B7-2F19-959B-570F5BA4A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3661" y="3201280"/>
            <a:ext cx="2033940" cy="203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72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2599"/>
            <a:ext cx="10972800" cy="187668"/>
          </a:xfrm>
        </p:spPr>
        <p:txBody>
          <a:bodyPr/>
          <a:lstStyle/>
          <a:p>
            <a:pPr algn="ctr"/>
            <a:r>
              <a:rPr lang="cs-CZ" dirty="0">
                <a:latin typeface="+mn-lt"/>
              </a:rPr>
              <a:t> 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EA5D327-22A7-FB45-8D05-1976CB1B65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5466" y="135467"/>
            <a:ext cx="11921067" cy="61383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4800" dirty="0">
              <a:latin typeface="+mn-lt"/>
            </a:endParaRPr>
          </a:p>
          <a:p>
            <a:pPr marL="0" indent="0" algn="ctr">
              <a:buNone/>
            </a:pPr>
            <a:r>
              <a:rPr lang="cs-CZ" sz="4800" dirty="0">
                <a:latin typeface="+mn-lt"/>
              </a:rPr>
              <a:t>EVIDENCE</a:t>
            </a:r>
            <a:endParaRPr lang="cs-CZ" sz="2000" b="0" i="0" dirty="0">
              <a:solidFill>
                <a:srgbClr val="000000"/>
              </a:solidFill>
              <a:effectLst/>
              <a:latin typeface="-apple-system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EB95372-432C-D70A-73AD-E12B4288A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398" y="346433"/>
            <a:ext cx="1648176" cy="1905704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2667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BC8A768-DBF6-8A22-15B4-93E687341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845012"/>
            <a:ext cx="12192000" cy="283591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4262898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E87F9222-6C5B-F897-489D-5D3BDA61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3" y="1740666"/>
            <a:ext cx="11207690" cy="1079652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Dokumentace při používání ZP – jak na to?</a:t>
            </a:r>
          </a:p>
        </p:txBody>
      </p:sp>
    </p:spTree>
    <p:extLst>
      <p:ext uri="{BB962C8B-B14F-4D97-AF65-F5344CB8AC3E}">
        <p14:creationId xmlns:p14="http://schemas.microsoft.com/office/powerpoint/2010/main" val="11556329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1" id="{D4108A12-24FB-454F-BAAC-38FB328273ED}" vid="{2CDA4044-852E-4BA7-8BB8-CAB01C6BC875}"/>
    </a:ext>
  </a:extLst>
</a:theme>
</file>

<file path=ppt/theme/theme10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. Nemocnice Šumperk v období 2015 - 2022 Vybrané ukazatele výkonnosti 2" id="{CEC6D204-5DE9-47C7-9FF3-4537C486F23E}" vid="{10AE44CB-D046-4CF5-88D4-258047C1BA72}"/>
    </a:ext>
  </a:extLst>
</a:theme>
</file>

<file path=ppt/theme/theme3.xml><?xml version="1.0" encoding="utf-8"?>
<a:theme xmlns:a="http://schemas.openxmlformats.org/drawingml/2006/main" name="6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_nemocnice_marketing_prezentace" id="{012B5374-29B7-6F46-97B8-7584FEAB2BA9}" vid="{21A2F7F0-D134-FD43-B4BD-607BA0FCC61B}"/>
    </a:ext>
  </a:extLst>
</a:theme>
</file>

<file path=ppt/theme/theme4.xml><?xml version="1.0" encoding="utf-8"?>
<a:theme xmlns:a="http://schemas.openxmlformats.org/drawingml/2006/main" name="5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_nemocnice_marketing_prezentace" id="{012B5374-29B7-6F46-97B8-7584FEAB2BA9}" vid="{463B071F-D424-AA40-A312-6CD85D60F2D1}"/>
    </a:ext>
  </a:extLst>
</a:theme>
</file>

<file path=ppt/theme/theme5.xml><?xml version="1.0" encoding="utf-8"?>
<a:theme xmlns:a="http://schemas.openxmlformats.org/drawingml/2006/main" name="3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_nemocnice_marketing_prezentace" id="{012B5374-29B7-6F46-97B8-7584FEAB2BA9}" vid="{C6E50911-6DC7-2E43-96A0-7DF1C86F26D7}"/>
    </a:ext>
  </a:extLst>
</a:theme>
</file>

<file path=ppt/theme/theme6.xml><?xml version="1.0" encoding="utf-8"?>
<a:theme xmlns:a="http://schemas.openxmlformats.org/drawingml/2006/main" name="1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_nemocnice_marketing_prezentace" id="{012B5374-29B7-6F46-97B8-7584FEAB2BA9}" vid="{DEE3BCC7-6FDD-6748-8F97-1BF008EDB0C4}"/>
    </a:ext>
  </a:extLst>
</a:theme>
</file>

<file path=ppt/theme/theme7.xml><?xml version="1.0" encoding="utf-8"?>
<a:theme xmlns:a="http://schemas.openxmlformats.org/drawingml/2006/main" name="2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_nemocnice_marketing_prezentace" id="{012B5374-29B7-6F46-97B8-7584FEAB2BA9}" vid="{6F82B3D9-9250-3245-85D0-F43124A9BCFE}"/>
    </a:ext>
  </a:extLst>
</a:theme>
</file>

<file path=ppt/theme/theme8.xml><?xml version="1.0" encoding="utf-8"?>
<a:theme xmlns:a="http://schemas.openxmlformats.org/drawingml/2006/main" name="4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_nemocnice_marketing_prezentace" id="{012B5374-29B7-6F46-97B8-7584FEAB2BA9}" vid="{4722EEAE-62D5-4246-8527-FB1C8559F3CD}"/>
    </a:ext>
  </a:extLst>
</a:theme>
</file>

<file path=ppt/theme/theme9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FE233C0B79443A0600A5428A0CE34" ma:contentTypeVersion="10" ma:contentTypeDescription="Create a new document." ma:contentTypeScope="" ma:versionID="41bbf5f8a6eee305192ca325a8618e74">
  <xsd:schema xmlns:xsd="http://www.w3.org/2001/XMLSchema" xmlns:xs="http://www.w3.org/2001/XMLSchema" xmlns:p="http://schemas.microsoft.com/office/2006/metadata/properties" xmlns:ns3="6a5dab6f-b8e8-4a00-a256-96ea0430c37b" xmlns:ns4="733f91dd-bb3d-4063-9cb9-b8a2495190fc" targetNamespace="http://schemas.microsoft.com/office/2006/metadata/properties" ma:root="true" ma:fieldsID="46393280b71050b1986b361878233ad0" ns3:_="" ns4:_="">
    <xsd:import namespace="6a5dab6f-b8e8-4a00-a256-96ea0430c37b"/>
    <xsd:import namespace="733f91dd-bb3d-4063-9cb9-b8a2495190f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5dab6f-b8e8-4a00-a256-96ea0430c37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3f91dd-bb3d-4063-9cb9-b8a2495190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A327AD1-EB0D-42F0-B731-E92101532BE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6a5dab6f-b8e8-4a00-a256-96ea0430c37b"/>
    <ds:schemaRef ds:uri="733f91dd-bb3d-4063-9cb9-b8a2495190fc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09C584-B1F3-4E6D-8027-A57B2F3548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4A600D-AA41-4C9B-90CB-C15ED1A074BC}">
  <ds:schemaRefs>
    <ds:schemaRef ds:uri="http://purl.org/dc/elements/1.1/"/>
    <ds:schemaRef ds:uri="733f91dd-bb3d-4063-9cb9-b8a2495190fc"/>
    <ds:schemaRef ds:uri="http://purl.org/dc/terms/"/>
    <ds:schemaRef ds:uri="6a5dab6f-b8e8-4a00-a256-96ea0430c3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14479</TotalTime>
  <Words>2601</Words>
  <Application>Microsoft Office PowerPoint</Application>
  <PresentationFormat>Širokoúhlá obrazovka</PresentationFormat>
  <Paragraphs>356</Paragraphs>
  <Slides>50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8</vt:i4>
      </vt:variant>
      <vt:variant>
        <vt:lpstr>Nadpisy snímků</vt:lpstr>
      </vt:variant>
      <vt:variant>
        <vt:i4>50</vt:i4>
      </vt:variant>
    </vt:vector>
  </HeadingPairs>
  <TitlesOfParts>
    <vt:vector size="67" baseType="lpstr">
      <vt:lpstr>-apple-system</vt:lpstr>
      <vt:lpstr>Arial</vt:lpstr>
      <vt:lpstr>Calibri</vt:lpstr>
      <vt:lpstr>Calibri Light</vt:lpstr>
      <vt:lpstr>Roboto Condensed</vt:lpstr>
      <vt:lpstr>Times New Roman</vt:lpstr>
      <vt:lpstr>Ubuntu</vt:lpstr>
      <vt:lpstr>var(--theme-font-family)</vt:lpstr>
      <vt:lpstr>Verdana</vt:lpstr>
      <vt:lpstr>Motiv1</vt:lpstr>
      <vt:lpstr>7_Vlastní návrh</vt:lpstr>
      <vt:lpstr>6_Vlastní návrh</vt:lpstr>
      <vt:lpstr>5_Vlastní návrh</vt:lpstr>
      <vt:lpstr>3_Vlastní návrh</vt:lpstr>
      <vt:lpstr>1_Vlastní návrh</vt:lpstr>
      <vt:lpstr>2_Vlastní návrh</vt:lpstr>
      <vt:lpstr>4_Vlastní návrh</vt:lpstr>
      <vt:lpstr>Zdravotnické prostředky Povinnosti poskytovatele zdravotních služeb</vt:lpstr>
      <vt:lpstr>Základní legislativní východiska </vt:lpstr>
      <vt:lpstr>Zdravotnické prostředky a IVD</vt:lpstr>
      <vt:lpstr>Klasifikace zdravotnických prostředků</vt:lpstr>
      <vt:lpstr>Dokumentace používaných zdravotnických prostředků</vt:lpstr>
      <vt:lpstr>Dokumentace používaných zdravotnických prostředků</vt:lpstr>
      <vt:lpstr>Obsah této dokumentace</vt:lpstr>
      <vt:lpstr> </vt:lpstr>
      <vt:lpstr>Dokumentace při používání ZP – jak na to?</vt:lpstr>
      <vt:lpstr>Dokumentace při používání ZP - přehled</vt:lpstr>
      <vt:lpstr>Dokumentace při používání ZP - přehled</vt:lpstr>
      <vt:lpstr>Prodloužení přechodného období</vt:lpstr>
      <vt:lpstr>UDI – jak na to?</vt:lpstr>
      <vt:lpstr>UDI – jak na to?</vt:lpstr>
      <vt:lpstr>Dokumentace při používání ZP - přehled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Použití zdravotnického prostředku</vt:lpstr>
      <vt:lpstr>Použití zdravotnického prostředku</vt:lpstr>
      <vt:lpstr>Instruktáž</vt:lpstr>
      <vt:lpstr>Instruktáž</vt:lpstr>
      <vt:lpstr>Prezentace aplikace PowerPoint</vt:lpstr>
      <vt:lpstr>Prezentace aplikace PowerPoint</vt:lpstr>
      <vt:lpstr>Správná skladovací praxe</vt:lpstr>
      <vt:lpstr>Správná skladovací praxe</vt:lpstr>
      <vt:lpstr>Správná skladovací praxe</vt:lpstr>
      <vt:lpstr>Správná skladovací praxe</vt:lpstr>
      <vt:lpstr>Piktogramy, kterým je třeba rozumět</vt:lpstr>
      <vt:lpstr>Dodržování standardů</vt:lpstr>
      <vt:lpstr>Značky pro skladovací podmínky</vt:lpstr>
      <vt:lpstr>Zdravotnické prostředky - značky pro štítky, označování a informace poskytované se ZP ČSN EN ISO 15223-1 (květen 2017)</vt:lpstr>
      <vt:lpstr>Nově zařazené značky - harmonizované</vt:lpstr>
      <vt:lpstr>Použití zdravotnického prostředku</vt:lpstr>
      <vt:lpstr>Použití zdravotnického prostředku</vt:lpstr>
      <vt:lpstr>Karta o implatntátu</vt:lpstr>
      <vt:lpstr>Karta o implantátu - povinnost výrobce</vt:lpstr>
      <vt:lpstr>Karta zdravotnického prostředku</vt:lpstr>
      <vt:lpstr>Karta zdravotnického prostředku </vt:lpstr>
      <vt:lpstr>Karta zdravotnického prostředku - poskytovatel</vt:lpstr>
      <vt:lpstr>Karta zdravotnického prostředku - TEP</vt:lpstr>
      <vt:lpstr>Předepisování zdravotnického prostředku </vt:lpstr>
      <vt:lpstr>Základní zásady pro předepisování prostředku </vt:lpstr>
      <vt:lpstr>Hlášení závažné nežádoucí příhody  a podezření na závažnou nežádoucí příhodu  u ZP </vt:lpstr>
      <vt:lpstr>Hlášení závažné nežádoucí příhody a podezření na závažnou nežádoucí příhodu u ZP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Joachim Martina, Bc.</dc:creator>
  <cp:lastModifiedBy>Klimková Martina, Ing.</cp:lastModifiedBy>
  <cp:revision>63</cp:revision>
  <cp:lastPrinted>2023-03-28T14:15:42Z</cp:lastPrinted>
  <dcterms:created xsi:type="dcterms:W3CDTF">2022-09-01T17:40:13Z</dcterms:created>
  <dcterms:modified xsi:type="dcterms:W3CDTF">2023-05-21T15:02:57Z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0x0101005ADFE233C0B79443A0600A5428A0CE34</vt:lpwstr>
  </property>
</Properties>
</file>